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3" r:id="rId2"/>
    <p:sldMasterId id="2147483666" r:id="rId3"/>
    <p:sldMasterId id="2147483687" r:id="rId4"/>
    <p:sldMasterId id="2147483689" r:id="rId5"/>
  </p:sldMasterIdLst>
  <p:notesMasterIdLst>
    <p:notesMasterId r:id="rId3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8" r:id="rId32"/>
    <p:sldId id="282" r:id="rId33"/>
    <p:sldId id="283" r:id="rId34"/>
    <p:sldId id="284" r:id="rId35"/>
    <p:sldId id="285" r:id="rId36"/>
    <p:sldId id="286" r:id="rId37"/>
    <p:sldId id="287" r:id="rId3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gWfOFJOfURivaaZghCzWpnsd/F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F335E6-8A41-4603-956B-0146222A2397}">
  <a:tblStyle styleId="{E9F335E6-8A41-4603-956B-0146222A23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dia Mohammad Radwan" userId="34228e05-f625-4057-830a-06eabf8b9a24" providerId="ADAL" clId="{B8955788-886B-4FF5-8271-D0B3B821884B}"/>
    <pc:docChg chg="modSld">
      <pc:chgData name="Hadia Mohammad Radwan" userId="34228e05-f625-4057-830a-06eabf8b9a24" providerId="ADAL" clId="{B8955788-886B-4FF5-8271-D0B3B821884B}" dt="2023-01-16T12:25:36.622" v="37" actId="20577"/>
      <pc:docMkLst>
        <pc:docMk/>
      </pc:docMkLst>
      <pc:sldChg chg="modSp mod">
        <pc:chgData name="Hadia Mohammad Radwan" userId="34228e05-f625-4057-830a-06eabf8b9a24" providerId="ADAL" clId="{B8955788-886B-4FF5-8271-D0B3B821884B}" dt="2023-01-16T12:15:09.177" v="1" actId="1076"/>
        <pc:sldMkLst>
          <pc:docMk/>
          <pc:sldMk cId="0" sldId="269"/>
        </pc:sldMkLst>
        <pc:picChg chg="mod">
          <ac:chgData name="Hadia Mohammad Radwan" userId="34228e05-f625-4057-830a-06eabf8b9a24" providerId="ADAL" clId="{B8955788-886B-4FF5-8271-D0B3B821884B}" dt="2023-01-16T12:15:09.177" v="1" actId="1076"/>
          <ac:picMkLst>
            <pc:docMk/>
            <pc:sldMk cId="0" sldId="269"/>
            <ac:picMk id="422" creationId="{00000000-0000-0000-0000-000000000000}"/>
          </ac:picMkLst>
        </pc:picChg>
        <pc:picChg chg="mod modCrop">
          <ac:chgData name="Hadia Mohammad Radwan" userId="34228e05-f625-4057-830a-06eabf8b9a24" providerId="ADAL" clId="{B8955788-886B-4FF5-8271-D0B3B821884B}" dt="2023-01-16T12:15:02.945" v="0" actId="732"/>
          <ac:picMkLst>
            <pc:docMk/>
            <pc:sldMk cId="0" sldId="269"/>
            <ac:picMk id="423" creationId="{00000000-0000-0000-0000-000000000000}"/>
          </ac:picMkLst>
        </pc:picChg>
      </pc:sldChg>
      <pc:sldChg chg="modSp mod">
        <pc:chgData name="Hadia Mohammad Radwan" userId="34228e05-f625-4057-830a-06eabf8b9a24" providerId="ADAL" clId="{B8955788-886B-4FF5-8271-D0B3B821884B}" dt="2023-01-16T12:18:32.146" v="2" actId="732"/>
        <pc:sldMkLst>
          <pc:docMk/>
          <pc:sldMk cId="0" sldId="270"/>
        </pc:sldMkLst>
        <pc:picChg chg="mod modCrop">
          <ac:chgData name="Hadia Mohammad Radwan" userId="34228e05-f625-4057-830a-06eabf8b9a24" providerId="ADAL" clId="{B8955788-886B-4FF5-8271-D0B3B821884B}" dt="2023-01-16T12:18:32.146" v="2" actId="732"/>
          <ac:picMkLst>
            <pc:docMk/>
            <pc:sldMk cId="0" sldId="270"/>
            <ac:picMk id="450" creationId="{00000000-0000-0000-0000-000000000000}"/>
          </ac:picMkLst>
        </pc:picChg>
      </pc:sldChg>
      <pc:sldChg chg="modNotesTx">
        <pc:chgData name="Hadia Mohammad Radwan" userId="34228e05-f625-4057-830a-06eabf8b9a24" providerId="ADAL" clId="{B8955788-886B-4FF5-8271-D0B3B821884B}" dt="2023-01-16T12:25:36.622" v="37" actId="20577"/>
        <pc:sldMkLst>
          <pc:docMk/>
          <pc:sldMk cId="0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/>
              <a:t>Fluid balance is attained through maintenance of osmotic pressure </a:t>
            </a:r>
            <a:r>
              <a:rPr lang="en-US"/>
              <a:t>(It is the pressure that must be applied to a solution to prevent the inward flow of water across a semi-permeable membrane).</a:t>
            </a:r>
            <a:endParaRPr/>
          </a:p>
        </p:txBody>
      </p:sp>
      <p:sp>
        <p:nvSpPr>
          <p:cNvPr id="376" name="Google Shape;37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RDA:Recommended</a:t>
            </a:r>
            <a:r>
              <a:rPr lang="en-US" dirty="0"/>
              <a:t> Dietary </a:t>
            </a:r>
            <a:r>
              <a:rPr lang="en-US" dirty="0" err="1"/>
              <a:t>allaowances</a:t>
            </a:r>
            <a:endParaRPr dirty="0"/>
          </a:p>
        </p:txBody>
      </p:sp>
      <p:sp>
        <p:nvSpPr>
          <p:cNvPr id="547" name="Google Shape;54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8" name="Google Shape;60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9" name="Google Shape;65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8" name="Google Shape;66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5" name="Google Shape;67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/>
              <a:t>Fluid balance is attained through maintenance of osmotic pressure </a:t>
            </a:r>
            <a:r>
              <a:rPr lang="en-US"/>
              <a:t>(It is the pressure that must be applied to a solution to prevent the inward flow of water across a semi-permeable membrane).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2" name="Google Shape;68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4"/>
          <p:cNvSpPr txBox="1">
            <a:spLocks noGrp="1"/>
          </p:cNvSpPr>
          <p:nvPr>
            <p:ph type="title"/>
          </p:nvPr>
        </p:nvSpPr>
        <p:spPr>
          <a:xfrm>
            <a:off x="767535" y="1122362"/>
            <a:ext cx="4961934" cy="116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4"/>
          <p:cNvSpPr txBox="1">
            <a:spLocks noGrp="1"/>
          </p:cNvSpPr>
          <p:nvPr>
            <p:ph type="body" idx="1"/>
          </p:nvPr>
        </p:nvSpPr>
        <p:spPr>
          <a:xfrm>
            <a:off x="767534" y="2297672"/>
            <a:ext cx="4961932" cy="44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34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4"/>
          <p:cNvSpPr txBox="1">
            <a:spLocks noGrp="1"/>
          </p:cNvSpPr>
          <p:nvPr>
            <p:ph type="sldNum" idx="12"/>
          </p:nvPr>
        </p:nvSpPr>
        <p:spPr>
          <a:xfrm>
            <a:off x="5892800" y="635635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43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250096" cy="686908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3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5" name="Google Shape;65;p43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1" cy="69239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3"/>
          <p:cNvSpPr txBox="1">
            <a:spLocks noGrp="1"/>
          </p:cNvSpPr>
          <p:nvPr>
            <p:ph type="sldNum" idx="12"/>
          </p:nvPr>
        </p:nvSpPr>
        <p:spPr>
          <a:xfrm>
            <a:off x="5892800" y="635635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4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71" name="Google Shape;71;p45" descr="UOS_graphic_element_health_pink.png"/>
          <p:cNvPicPr preferRelativeResize="0"/>
          <p:nvPr/>
        </p:nvPicPr>
        <p:blipFill rotWithShape="1">
          <a:blip r:embed="rId2">
            <a:alphaModFix/>
          </a:blip>
          <a:srcRect l="534" r="533"/>
          <a:stretch/>
        </p:blipFill>
        <p:spPr>
          <a:xfrm>
            <a:off x="-9940" y="0"/>
            <a:ext cx="3250097" cy="686908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45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45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1" cy="692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6" name="Google Shape;76;p46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940" y="0"/>
            <a:ext cx="3250097" cy="686908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46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6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0" name="Google Shape;80;p46" descr="Picture 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1" cy="692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asic Layout">
  <p:cSld name="5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7"/>
          <p:cNvSpPr>
            <a:spLocks noGrp="1"/>
          </p:cNvSpPr>
          <p:nvPr>
            <p:ph type="pic" idx="2"/>
          </p:nvPr>
        </p:nvSpPr>
        <p:spPr>
          <a:xfrm>
            <a:off x="0" y="0"/>
            <a:ext cx="4079776" cy="292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3" name="Google Shape;83;p47"/>
          <p:cNvSpPr>
            <a:spLocks noGrp="1"/>
          </p:cNvSpPr>
          <p:nvPr>
            <p:ph type="pic" idx="3"/>
          </p:nvPr>
        </p:nvSpPr>
        <p:spPr>
          <a:xfrm>
            <a:off x="8112000" y="3930000"/>
            <a:ext cx="4080000" cy="292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9"/>
          <p:cNvSpPr txBox="1">
            <a:spLocks noGrp="1"/>
          </p:cNvSpPr>
          <p:nvPr>
            <p:ph type="body" idx="1"/>
          </p:nvPr>
        </p:nvSpPr>
        <p:spPr>
          <a:xfrm>
            <a:off x="419100" y="2037571"/>
            <a:ext cx="485775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49"/>
          <p:cNvSpPr txBox="1">
            <a:spLocks noGrp="1"/>
          </p:cNvSpPr>
          <p:nvPr>
            <p:ph type="title"/>
          </p:nvPr>
        </p:nvSpPr>
        <p:spPr>
          <a:xfrm>
            <a:off x="419100" y="704850"/>
            <a:ext cx="4857750" cy="1277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0"/>
          <p:cNvSpPr/>
          <p:nvPr/>
        </p:nvSpPr>
        <p:spPr>
          <a:xfrm>
            <a:off x="0" y="0"/>
            <a:ext cx="12192000" cy="43126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B4871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0"/>
          <p:cNvSpPr/>
          <p:nvPr/>
        </p:nvSpPr>
        <p:spPr>
          <a:xfrm>
            <a:off x="0" y="4312692"/>
            <a:ext cx="12192000" cy="25453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0"/>
          <p:cNvSpPr txBox="1">
            <a:spLocks noGrp="1"/>
          </p:cNvSpPr>
          <p:nvPr>
            <p:ph type="body" idx="1"/>
          </p:nvPr>
        </p:nvSpPr>
        <p:spPr>
          <a:xfrm>
            <a:off x="4913194" y="2590860"/>
            <a:ext cx="7278806" cy="57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50"/>
          <p:cNvSpPr txBox="1">
            <a:spLocks noGrp="1"/>
          </p:cNvSpPr>
          <p:nvPr>
            <p:ph type="body" idx="2"/>
          </p:nvPr>
        </p:nvSpPr>
        <p:spPr>
          <a:xfrm>
            <a:off x="4913046" y="3314198"/>
            <a:ext cx="7278806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50"/>
          <p:cNvSpPr/>
          <p:nvPr/>
        </p:nvSpPr>
        <p:spPr>
          <a:xfrm>
            <a:off x="10422928" y="0"/>
            <a:ext cx="1769073" cy="3043451"/>
          </a:xfrm>
          <a:custGeom>
            <a:avLst/>
            <a:gdLst/>
            <a:ahLst/>
            <a:cxnLst/>
            <a:rect l="l" t="t" r="r" b="b"/>
            <a:pathLst>
              <a:path w="2491801" h="4286808" extrusionOk="0">
                <a:moveTo>
                  <a:pt x="0" y="0"/>
                </a:moveTo>
                <a:lnTo>
                  <a:pt x="2491801" y="0"/>
                </a:lnTo>
                <a:lnTo>
                  <a:pt x="2491801" y="4286808"/>
                </a:lnTo>
                <a:close/>
              </a:path>
            </a:pathLst>
          </a:custGeom>
          <a:solidFill>
            <a:schemeClr val="lt1">
              <a:alpha val="4392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43946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yle slide layout">
  <p:cSld name="Style slide layou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s slide layout">
  <p:cSld name="1_Contents slide layou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3"/>
          <p:cNvSpPr/>
          <p:nvPr/>
        </p:nvSpPr>
        <p:spPr>
          <a:xfrm rot="10800000">
            <a:off x="11464117" y="0"/>
            <a:ext cx="727881" cy="6858000"/>
          </a:xfrm>
          <a:prstGeom prst="rtTriangl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53"/>
          <p:cNvSpPr txBox="1">
            <a:spLocks noGrp="1"/>
          </p:cNvSpPr>
          <p:nvPr>
            <p:ph type="body" idx="1"/>
          </p:nvPr>
        </p:nvSpPr>
        <p:spPr>
          <a:xfrm>
            <a:off x="682388" y="340045"/>
            <a:ext cx="1121433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0" name="Google Shape;100;p53"/>
          <p:cNvSpPr/>
          <p:nvPr/>
        </p:nvSpPr>
        <p:spPr>
          <a:xfrm>
            <a:off x="0" y="0"/>
            <a:ext cx="17742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53"/>
          <p:cNvSpPr/>
          <p:nvPr/>
        </p:nvSpPr>
        <p:spPr>
          <a:xfrm>
            <a:off x="146107" y="0"/>
            <a:ext cx="1774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53"/>
          <p:cNvSpPr/>
          <p:nvPr/>
        </p:nvSpPr>
        <p:spPr>
          <a:xfrm flipH="1">
            <a:off x="11464118" y="0"/>
            <a:ext cx="727881" cy="6858000"/>
          </a:xfrm>
          <a:prstGeom prst="rtTriangl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ts slide layout">
  <p:cSld name="5_Contents slide layou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4"/>
          <p:cNvSpPr/>
          <p:nvPr/>
        </p:nvSpPr>
        <p:spPr>
          <a:xfrm>
            <a:off x="245659" y="245660"/>
            <a:ext cx="11709779" cy="6414447"/>
          </a:xfrm>
          <a:prstGeom prst="rect">
            <a:avLst/>
          </a:prstGeom>
          <a:noFill/>
          <a:ln w="22225" cap="flat" cmpd="sng">
            <a:solidFill>
              <a:schemeClr val="accent2">
                <a:alpha val="8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54"/>
          <p:cNvSpPr txBox="1">
            <a:spLocks noGrp="1"/>
          </p:cNvSpPr>
          <p:nvPr>
            <p:ph type="body" idx="1"/>
          </p:nvPr>
        </p:nvSpPr>
        <p:spPr>
          <a:xfrm>
            <a:off x="323528" y="42193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grpSp>
        <p:nvGrpSpPr>
          <p:cNvPr id="106" name="Google Shape;106;p54"/>
          <p:cNvGrpSpPr/>
          <p:nvPr/>
        </p:nvGrpSpPr>
        <p:grpSpPr>
          <a:xfrm>
            <a:off x="10559847" y="5773003"/>
            <a:ext cx="1241412" cy="742071"/>
            <a:chOff x="871228" y="650416"/>
            <a:chExt cx="3225644" cy="1928172"/>
          </a:xfrm>
        </p:grpSpPr>
        <p:pic>
          <p:nvPicPr>
            <p:cNvPr id="107" name="Google Shape;107;p5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917450" y="1506011"/>
              <a:ext cx="1060918" cy="1072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71228" y="650416"/>
              <a:ext cx="957572" cy="192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5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3221325" y="1459455"/>
              <a:ext cx="875547" cy="11191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5"/>
          <p:cNvSpPr txBox="1">
            <a:spLocks noGrp="1"/>
          </p:cNvSpPr>
          <p:nvPr>
            <p:ph type="body" idx="1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4800" b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4pPr>
            <a:lvl5pPr marL="2286000" lvl="4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5pPr>
            <a:lvl6pPr marL="2743200" lvl="5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body" idx="2"/>
          </p:nvPr>
        </p:nvSpPr>
        <p:spPr>
          <a:xfrm>
            <a:off x="0" y="932723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1867" b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4pPr>
            <a:lvl5pPr marL="2286000" lvl="4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5pPr>
            <a:lvl6pPr marL="2743200" lvl="5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5"/>
          <p:cNvSpPr txBox="1">
            <a:spLocks noGrp="1"/>
          </p:cNvSpPr>
          <p:nvPr>
            <p:ph type="body" idx="1"/>
          </p:nvPr>
        </p:nvSpPr>
        <p:spPr>
          <a:xfrm>
            <a:off x="323528" y="340045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2" name="Google Shape;112;p55"/>
          <p:cNvSpPr/>
          <p:nvPr/>
        </p:nvSpPr>
        <p:spPr>
          <a:xfrm rot="-2986533">
            <a:off x="-539477" y="3343965"/>
            <a:ext cx="2414915" cy="3792265"/>
          </a:xfrm>
          <a:custGeom>
            <a:avLst/>
            <a:gdLst/>
            <a:ahLst/>
            <a:cxnLst/>
            <a:rect l="l" t="t" r="r" b="b"/>
            <a:pathLst>
              <a:path w="2414915" h="3792265" extrusionOk="0">
                <a:moveTo>
                  <a:pt x="2414915" y="0"/>
                </a:moveTo>
                <a:lnTo>
                  <a:pt x="2414915" y="3792265"/>
                </a:lnTo>
                <a:lnTo>
                  <a:pt x="692198" y="3792265"/>
                </a:lnTo>
                <a:lnTo>
                  <a:pt x="0" y="2973867"/>
                </a:lnTo>
                <a:lnTo>
                  <a:pt x="1602646" y="2973867"/>
                </a:lnTo>
                <a:lnTo>
                  <a:pt x="1602646" y="687015"/>
                </a:lnTo>
                <a:close/>
              </a:path>
            </a:pathLst>
          </a:custGeom>
          <a:solidFill>
            <a:schemeClr val="accent1">
              <a:alpha val="1686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55"/>
          <p:cNvSpPr/>
          <p:nvPr/>
        </p:nvSpPr>
        <p:spPr>
          <a:xfrm rot="-2981772">
            <a:off x="10648255" y="-894796"/>
            <a:ext cx="1365292" cy="2119123"/>
          </a:xfrm>
          <a:custGeom>
            <a:avLst/>
            <a:gdLst/>
            <a:ahLst/>
            <a:cxnLst/>
            <a:rect l="l" t="t" r="r" b="b"/>
            <a:pathLst>
              <a:path w="1365292" h="2119123" extrusionOk="0">
                <a:moveTo>
                  <a:pt x="0" y="0"/>
                </a:moveTo>
                <a:lnTo>
                  <a:pt x="1365292" y="1609682"/>
                </a:lnTo>
                <a:lnTo>
                  <a:pt x="764660" y="2119123"/>
                </a:lnTo>
                <a:lnTo>
                  <a:pt x="0" y="2119123"/>
                </a:lnTo>
                <a:close/>
              </a:path>
            </a:pathLst>
          </a:custGeom>
          <a:solidFill>
            <a:schemeClr val="accent2">
              <a:alpha val="1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s slide layout">
  <p:cSld name="3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6"/>
          <p:cNvSpPr txBox="1">
            <a:spLocks noGrp="1"/>
          </p:cNvSpPr>
          <p:nvPr>
            <p:ph type="body" idx="1"/>
          </p:nvPr>
        </p:nvSpPr>
        <p:spPr>
          <a:xfrm>
            <a:off x="3138985" y="340045"/>
            <a:ext cx="8757740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6" name="Google Shape;116;p56"/>
          <p:cNvSpPr/>
          <p:nvPr/>
        </p:nvSpPr>
        <p:spPr>
          <a:xfrm rot="2219054" flipH="1">
            <a:off x="11102186" y="3960946"/>
            <a:ext cx="1907339" cy="2985185"/>
          </a:xfrm>
          <a:custGeom>
            <a:avLst/>
            <a:gdLst/>
            <a:ahLst/>
            <a:cxnLst/>
            <a:rect l="l" t="t" r="r" b="b"/>
            <a:pathLst>
              <a:path w="1907339" h="2985185" extrusionOk="0">
                <a:moveTo>
                  <a:pt x="1907339" y="0"/>
                </a:moveTo>
                <a:lnTo>
                  <a:pt x="1095070" y="1078535"/>
                </a:lnTo>
                <a:lnTo>
                  <a:pt x="1095070" y="2166787"/>
                </a:lnTo>
                <a:lnTo>
                  <a:pt x="275483" y="2166787"/>
                </a:lnTo>
                <a:lnTo>
                  <a:pt x="0" y="2532574"/>
                </a:lnTo>
                <a:lnTo>
                  <a:pt x="600980" y="2985185"/>
                </a:lnTo>
                <a:lnTo>
                  <a:pt x="1907339" y="2985185"/>
                </a:lnTo>
                <a:close/>
              </a:path>
            </a:pathLst>
          </a:custGeom>
          <a:solidFill>
            <a:schemeClr val="dk2">
              <a:alpha val="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ts slide layout">
  <p:cSld name="4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7"/>
          <p:cNvSpPr/>
          <p:nvPr/>
        </p:nvSpPr>
        <p:spPr>
          <a:xfrm>
            <a:off x="2674961" y="0"/>
            <a:ext cx="9517039" cy="6858000"/>
          </a:xfrm>
          <a:prstGeom prst="rect">
            <a:avLst/>
          </a:prstGeom>
          <a:solidFill>
            <a:schemeClr val="dk1">
              <a:alpha val="2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57"/>
          <p:cNvSpPr txBox="1">
            <a:spLocks noGrp="1"/>
          </p:cNvSpPr>
          <p:nvPr>
            <p:ph type="body" idx="1"/>
          </p:nvPr>
        </p:nvSpPr>
        <p:spPr>
          <a:xfrm>
            <a:off x="3043451" y="340045"/>
            <a:ext cx="8853274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0" name="Google Shape;120;p57"/>
          <p:cNvSpPr/>
          <p:nvPr/>
        </p:nvSpPr>
        <p:spPr>
          <a:xfrm rot="2219054" flipH="1">
            <a:off x="11102186" y="3960946"/>
            <a:ext cx="1907339" cy="2985185"/>
          </a:xfrm>
          <a:custGeom>
            <a:avLst/>
            <a:gdLst/>
            <a:ahLst/>
            <a:cxnLst/>
            <a:rect l="l" t="t" r="r" b="b"/>
            <a:pathLst>
              <a:path w="1907339" h="2985185" extrusionOk="0">
                <a:moveTo>
                  <a:pt x="1907339" y="0"/>
                </a:moveTo>
                <a:lnTo>
                  <a:pt x="1095070" y="1078535"/>
                </a:lnTo>
                <a:lnTo>
                  <a:pt x="1095070" y="2166787"/>
                </a:lnTo>
                <a:lnTo>
                  <a:pt x="275483" y="2166787"/>
                </a:lnTo>
                <a:lnTo>
                  <a:pt x="0" y="2532574"/>
                </a:lnTo>
                <a:lnTo>
                  <a:pt x="600980" y="2985185"/>
                </a:lnTo>
                <a:lnTo>
                  <a:pt x="1907339" y="2985185"/>
                </a:lnTo>
                <a:close/>
              </a:path>
            </a:pathLst>
          </a:custGeom>
          <a:solidFill>
            <a:schemeClr val="dk2">
              <a:alpha val="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ts slide layout">
  <p:cSld name="7_Contents slide layou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8"/>
          <p:cNvSpPr/>
          <p:nvPr/>
        </p:nvSpPr>
        <p:spPr>
          <a:xfrm>
            <a:off x="245659" y="245660"/>
            <a:ext cx="11709779" cy="6414447"/>
          </a:xfrm>
          <a:prstGeom prst="rect">
            <a:avLst/>
          </a:prstGeom>
          <a:noFill/>
          <a:ln w="22225" cap="flat" cmpd="sng">
            <a:solidFill>
              <a:schemeClr val="accent2">
                <a:alpha val="8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58"/>
          <p:cNvSpPr>
            <a:spLocks noGrp="1"/>
          </p:cNvSpPr>
          <p:nvPr>
            <p:ph type="pic" idx="2"/>
          </p:nvPr>
        </p:nvSpPr>
        <p:spPr>
          <a:xfrm>
            <a:off x="669399" y="3547373"/>
            <a:ext cx="5779016" cy="2807213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58"/>
          <p:cNvSpPr>
            <a:spLocks noGrp="1"/>
          </p:cNvSpPr>
          <p:nvPr>
            <p:ph type="pic" idx="3"/>
          </p:nvPr>
        </p:nvSpPr>
        <p:spPr>
          <a:xfrm>
            <a:off x="9164608" y="3531471"/>
            <a:ext cx="2400000" cy="2823114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58"/>
          <p:cNvSpPr>
            <a:spLocks noGrp="1"/>
          </p:cNvSpPr>
          <p:nvPr>
            <p:ph type="pic" idx="4"/>
          </p:nvPr>
        </p:nvSpPr>
        <p:spPr>
          <a:xfrm>
            <a:off x="9164608" y="593945"/>
            <a:ext cx="2400000" cy="2799320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58"/>
          <p:cNvSpPr>
            <a:spLocks noGrp="1"/>
          </p:cNvSpPr>
          <p:nvPr>
            <p:ph type="pic" idx="5"/>
          </p:nvPr>
        </p:nvSpPr>
        <p:spPr>
          <a:xfrm>
            <a:off x="669400" y="593945"/>
            <a:ext cx="1800649" cy="2799320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58"/>
          <p:cNvSpPr>
            <a:spLocks noGrp="1"/>
          </p:cNvSpPr>
          <p:nvPr>
            <p:ph type="pic" idx="6"/>
          </p:nvPr>
        </p:nvSpPr>
        <p:spPr>
          <a:xfrm>
            <a:off x="2661754" y="593945"/>
            <a:ext cx="1800649" cy="2799320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58"/>
          <p:cNvSpPr>
            <a:spLocks noGrp="1"/>
          </p:cNvSpPr>
          <p:nvPr>
            <p:ph type="pic" idx="7"/>
          </p:nvPr>
        </p:nvSpPr>
        <p:spPr>
          <a:xfrm>
            <a:off x="4654109" y="593945"/>
            <a:ext cx="1800649" cy="2799320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58"/>
          <p:cNvSpPr/>
          <p:nvPr/>
        </p:nvSpPr>
        <p:spPr>
          <a:xfrm>
            <a:off x="6642664" y="593945"/>
            <a:ext cx="2329656" cy="576064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9"/>
          <p:cNvSpPr/>
          <p:nvPr/>
        </p:nvSpPr>
        <p:spPr>
          <a:xfrm>
            <a:off x="245659" y="245660"/>
            <a:ext cx="11709779" cy="6414447"/>
          </a:xfrm>
          <a:prstGeom prst="rect">
            <a:avLst/>
          </a:prstGeom>
          <a:noFill/>
          <a:ln w="22225" cap="flat" cmpd="sng">
            <a:solidFill>
              <a:schemeClr val="accent2">
                <a:alpha val="8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59"/>
          <p:cNvSpPr txBox="1">
            <a:spLocks noGrp="1"/>
          </p:cNvSpPr>
          <p:nvPr>
            <p:ph type="body" idx="1"/>
          </p:nvPr>
        </p:nvSpPr>
        <p:spPr>
          <a:xfrm>
            <a:off x="323528" y="42193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grpSp>
        <p:nvGrpSpPr>
          <p:cNvPr id="133" name="Google Shape;133;p59"/>
          <p:cNvGrpSpPr/>
          <p:nvPr/>
        </p:nvGrpSpPr>
        <p:grpSpPr>
          <a:xfrm>
            <a:off x="10559847" y="5773003"/>
            <a:ext cx="1241412" cy="742071"/>
            <a:chOff x="871228" y="650416"/>
            <a:chExt cx="3225644" cy="1928172"/>
          </a:xfrm>
        </p:grpSpPr>
        <p:pic>
          <p:nvPicPr>
            <p:cNvPr id="134" name="Google Shape;134;p5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917450" y="1506011"/>
              <a:ext cx="1060918" cy="1072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71228" y="650416"/>
              <a:ext cx="957572" cy="192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3221325" y="1459455"/>
              <a:ext cx="875547" cy="11191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59"/>
          <p:cNvSpPr>
            <a:spLocks noGrp="1"/>
          </p:cNvSpPr>
          <p:nvPr>
            <p:ph type="pic" idx="2"/>
          </p:nvPr>
        </p:nvSpPr>
        <p:spPr>
          <a:xfrm>
            <a:off x="3648466" y="1815437"/>
            <a:ext cx="2167098" cy="2088000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59"/>
          <p:cNvSpPr>
            <a:spLocks noGrp="1"/>
          </p:cNvSpPr>
          <p:nvPr>
            <p:ph type="pic" idx="3"/>
          </p:nvPr>
        </p:nvSpPr>
        <p:spPr>
          <a:xfrm>
            <a:off x="6375129" y="1815437"/>
            <a:ext cx="2167098" cy="2088000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59"/>
          <p:cNvSpPr>
            <a:spLocks noGrp="1"/>
          </p:cNvSpPr>
          <p:nvPr>
            <p:ph type="pic" idx="4"/>
          </p:nvPr>
        </p:nvSpPr>
        <p:spPr>
          <a:xfrm>
            <a:off x="921803" y="1815437"/>
            <a:ext cx="2167098" cy="2088000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s slide layout">
  <p:cSld name="8_Contents slide layou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60"/>
          <p:cNvGrpSpPr/>
          <p:nvPr/>
        </p:nvGrpSpPr>
        <p:grpSpPr>
          <a:xfrm>
            <a:off x="2686753" y="-15933"/>
            <a:ext cx="3096056" cy="2466990"/>
            <a:chOff x="1827359" y="-19597"/>
            <a:chExt cx="3253206" cy="3173339"/>
          </a:xfrm>
        </p:grpSpPr>
        <p:sp>
          <p:nvSpPr>
            <p:cNvPr id="142" name="Google Shape;142;p60"/>
            <p:cNvSpPr/>
            <p:nvPr/>
          </p:nvSpPr>
          <p:spPr>
            <a:xfrm>
              <a:off x="2727889" y="-19597"/>
              <a:ext cx="2352676" cy="3171824"/>
            </a:xfrm>
            <a:custGeom>
              <a:avLst/>
              <a:gdLst/>
              <a:ahLst/>
              <a:cxnLst/>
              <a:rect l="l" t="t" r="r" b="b"/>
              <a:pathLst>
                <a:path w="2352675" h="3171825" extrusionOk="0">
                  <a:moveTo>
                    <a:pt x="1447800" y="0"/>
                  </a:moveTo>
                  <a:lnTo>
                    <a:pt x="2352675" y="0"/>
                  </a:lnTo>
                  <a:lnTo>
                    <a:pt x="971550" y="3171825"/>
                  </a:lnTo>
                  <a:lnTo>
                    <a:pt x="0" y="317182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" name="Google Shape;143;p60"/>
            <p:cNvSpPr/>
            <p:nvPr/>
          </p:nvSpPr>
          <p:spPr>
            <a:xfrm>
              <a:off x="1827359" y="-18083"/>
              <a:ext cx="2352675" cy="3171825"/>
            </a:xfrm>
            <a:custGeom>
              <a:avLst/>
              <a:gdLst/>
              <a:ahLst/>
              <a:cxnLst/>
              <a:rect l="l" t="t" r="r" b="b"/>
              <a:pathLst>
                <a:path w="2352675" h="3171825" extrusionOk="0">
                  <a:moveTo>
                    <a:pt x="1447800" y="0"/>
                  </a:moveTo>
                  <a:lnTo>
                    <a:pt x="2352675" y="0"/>
                  </a:lnTo>
                  <a:lnTo>
                    <a:pt x="971550" y="3171825"/>
                  </a:lnTo>
                  <a:lnTo>
                    <a:pt x="0" y="317182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44" name="Google Shape;144;p60"/>
          <p:cNvSpPr txBox="1">
            <a:spLocks noGrp="1"/>
          </p:cNvSpPr>
          <p:nvPr>
            <p:ph type="body" idx="1"/>
          </p:nvPr>
        </p:nvSpPr>
        <p:spPr>
          <a:xfrm>
            <a:off x="323528" y="340045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5" name="Google Shape;145;p60"/>
          <p:cNvSpPr/>
          <p:nvPr/>
        </p:nvSpPr>
        <p:spPr>
          <a:xfrm rot="-2986533">
            <a:off x="-539477" y="3343965"/>
            <a:ext cx="2414915" cy="3792265"/>
          </a:xfrm>
          <a:custGeom>
            <a:avLst/>
            <a:gdLst/>
            <a:ahLst/>
            <a:cxnLst/>
            <a:rect l="l" t="t" r="r" b="b"/>
            <a:pathLst>
              <a:path w="2414915" h="3792265" extrusionOk="0">
                <a:moveTo>
                  <a:pt x="2414915" y="0"/>
                </a:moveTo>
                <a:lnTo>
                  <a:pt x="2414915" y="3792265"/>
                </a:lnTo>
                <a:lnTo>
                  <a:pt x="692198" y="3792265"/>
                </a:lnTo>
                <a:lnTo>
                  <a:pt x="0" y="2973867"/>
                </a:lnTo>
                <a:lnTo>
                  <a:pt x="1602646" y="2973867"/>
                </a:lnTo>
                <a:lnTo>
                  <a:pt x="1602646" y="687015"/>
                </a:lnTo>
                <a:close/>
              </a:path>
            </a:pathLst>
          </a:custGeom>
          <a:solidFill>
            <a:schemeClr val="accent1">
              <a:alpha val="1686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60"/>
          <p:cNvSpPr/>
          <p:nvPr/>
        </p:nvSpPr>
        <p:spPr>
          <a:xfrm rot="-2981772">
            <a:off x="10648255" y="-894796"/>
            <a:ext cx="1365292" cy="2119123"/>
          </a:xfrm>
          <a:custGeom>
            <a:avLst/>
            <a:gdLst/>
            <a:ahLst/>
            <a:cxnLst/>
            <a:rect l="l" t="t" r="r" b="b"/>
            <a:pathLst>
              <a:path w="1365292" h="2119123" extrusionOk="0">
                <a:moveTo>
                  <a:pt x="0" y="0"/>
                </a:moveTo>
                <a:lnTo>
                  <a:pt x="1365292" y="1609682"/>
                </a:lnTo>
                <a:lnTo>
                  <a:pt x="764660" y="2119123"/>
                </a:lnTo>
                <a:lnTo>
                  <a:pt x="0" y="2119123"/>
                </a:lnTo>
                <a:close/>
              </a:path>
            </a:pathLst>
          </a:custGeom>
          <a:solidFill>
            <a:schemeClr val="accent2">
              <a:alpha val="1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7" name="Google Shape;147;p60"/>
          <p:cNvGrpSpPr/>
          <p:nvPr/>
        </p:nvGrpSpPr>
        <p:grpSpPr>
          <a:xfrm>
            <a:off x="850795" y="1991644"/>
            <a:ext cx="2126862" cy="3673670"/>
            <a:chOff x="1438761" y="2033015"/>
            <a:chExt cx="1980000" cy="3420000"/>
          </a:xfrm>
        </p:grpSpPr>
        <p:sp>
          <p:nvSpPr>
            <p:cNvPr id="148" name="Google Shape;148;p60"/>
            <p:cNvSpPr/>
            <p:nvPr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" name="Google Shape;149;p60"/>
            <p:cNvSpPr/>
            <p:nvPr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50" name="Google Shape;150;p60"/>
            <p:cNvGrpSpPr/>
            <p:nvPr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51" name="Google Shape;151;p60"/>
              <p:cNvSpPr/>
              <p:nvPr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w="12700" cap="flat" cmpd="sng">
                <a:solidFill>
                  <a:srgbClr val="26262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2" name="Google Shape;152;p60"/>
              <p:cNvSpPr/>
              <p:nvPr/>
            </p:nvSpPr>
            <p:spPr>
              <a:xfrm>
                <a:off x="2505251" y="5208531"/>
                <a:ext cx="87734" cy="97215"/>
              </a:xfrm>
              <a:prstGeom prst="roundRect">
                <a:avLst>
                  <a:gd name="adj" fmla="val 16667"/>
                </a:avLst>
              </a:prstGeom>
              <a:solidFill>
                <a:srgbClr val="737373"/>
              </a:solidFill>
              <a:ln w="9525" cap="flat" cmpd="sng">
                <a:solidFill>
                  <a:srgbClr val="B0B0B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grpSp>
        <p:nvGrpSpPr>
          <p:cNvPr id="153" name="Google Shape;153;p60"/>
          <p:cNvGrpSpPr/>
          <p:nvPr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154" name="Google Shape;154;p60"/>
            <p:cNvSpPr/>
            <p:nvPr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5" name="Google Shape;155;p60"/>
            <p:cNvSpPr/>
            <p:nvPr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56" name="Google Shape;156;p60"/>
            <p:cNvGrpSpPr/>
            <p:nvPr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57" name="Google Shape;157;p60"/>
              <p:cNvSpPr/>
              <p:nvPr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w="12700" cap="flat" cmpd="sng">
                <a:solidFill>
                  <a:srgbClr val="26262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8" name="Google Shape;158;p60"/>
              <p:cNvSpPr/>
              <p:nvPr/>
            </p:nvSpPr>
            <p:spPr>
              <a:xfrm>
                <a:off x="2505251" y="5208531"/>
                <a:ext cx="87734" cy="97215"/>
              </a:xfrm>
              <a:prstGeom prst="roundRect">
                <a:avLst>
                  <a:gd name="adj" fmla="val 16667"/>
                </a:avLst>
              </a:prstGeom>
              <a:solidFill>
                <a:srgbClr val="737373"/>
              </a:solidFill>
              <a:ln w="9525" cap="flat" cmpd="sng">
                <a:solidFill>
                  <a:srgbClr val="B0B0B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159" name="Google Shape;159;p60"/>
          <p:cNvSpPr>
            <a:spLocks noGrp="1"/>
          </p:cNvSpPr>
          <p:nvPr>
            <p:ph type="pic" idx="2"/>
          </p:nvPr>
        </p:nvSpPr>
        <p:spPr>
          <a:xfrm>
            <a:off x="4356026" y="2241136"/>
            <a:ext cx="1060913" cy="290555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0" name="Google Shape;160;p60"/>
          <p:cNvSpPr>
            <a:spLocks noGrp="1"/>
          </p:cNvSpPr>
          <p:nvPr>
            <p:ph type="pic" idx="3"/>
          </p:nvPr>
        </p:nvSpPr>
        <p:spPr>
          <a:xfrm>
            <a:off x="1002845" y="2290032"/>
            <a:ext cx="1087042" cy="290555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161" name="Google Shape;161;p60"/>
          <p:cNvGrpSpPr/>
          <p:nvPr/>
        </p:nvGrpSpPr>
        <p:grpSpPr>
          <a:xfrm>
            <a:off x="2077783" y="1819948"/>
            <a:ext cx="2304289" cy="3980137"/>
            <a:chOff x="1438761" y="2033015"/>
            <a:chExt cx="1980000" cy="3420000"/>
          </a:xfrm>
        </p:grpSpPr>
        <p:sp>
          <p:nvSpPr>
            <p:cNvPr id="162" name="Google Shape;162;p60"/>
            <p:cNvSpPr/>
            <p:nvPr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3" name="Google Shape;163;p60"/>
            <p:cNvSpPr/>
            <p:nvPr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64" name="Google Shape;164;p60"/>
            <p:cNvGrpSpPr/>
            <p:nvPr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65" name="Google Shape;165;p60"/>
              <p:cNvSpPr/>
              <p:nvPr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w="12700" cap="flat" cmpd="sng">
                <a:solidFill>
                  <a:srgbClr val="26262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6" name="Google Shape;166;p60"/>
              <p:cNvSpPr/>
              <p:nvPr/>
            </p:nvSpPr>
            <p:spPr>
              <a:xfrm>
                <a:off x="2505251" y="5208531"/>
                <a:ext cx="87734" cy="97215"/>
              </a:xfrm>
              <a:prstGeom prst="roundRect">
                <a:avLst>
                  <a:gd name="adj" fmla="val 16667"/>
                </a:avLst>
              </a:prstGeom>
              <a:solidFill>
                <a:srgbClr val="737373"/>
              </a:solidFill>
              <a:ln w="9525" cap="flat" cmpd="sng">
                <a:solidFill>
                  <a:srgbClr val="B0B0B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167" name="Google Shape;167;p60"/>
          <p:cNvSpPr>
            <a:spLocks noGrp="1"/>
          </p:cNvSpPr>
          <p:nvPr>
            <p:ph type="pic" idx="4"/>
          </p:nvPr>
        </p:nvSpPr>
        <p:spPr>
          <a:xfrm>
            <a:off x="2217447" y="2151585"/>
            <a:ext cx="2023386" cy="314224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1"/>
          <p:cNvSpPr>
            <a:spLocks noGrp="1"/>
          </p:cNvSpPr>
          <p:nvPr>
            <p:ph type="pic" idx="2"/>
          </p:nvPr>
        </p:nvSpPr>
        <p:spPr>
          <a:xfrm>
            <a:off x="719392" y="520329"/>
            <a:ext cx="4860000" cy="38530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0" name="Google Shape;170;p61"/>
          <p:cNvSpPr>
            <a:spLocks noGrp="1"/>
          </p:cNvSpPr>
          <p:nvPr>
            <p:ph type="pic" idx="3"/>
          </p:nvPr>
        </p:nvSpPr>
        <p:spPr>
          <a:xfrm>
            <a:off x="5712608" y="520329"/>
            <a:ext cx="5760000" cy="221947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1" name="Google Shape;171;p61"/>
          <p:cNvSpPr>
            <a:spLocks noGrp="1"/>
          </p:cNvSpPr>
          <p:nvPr>
            <p:ph type="pic" idx="4"/>
          </p:nvPr>
        </p:nvSpPr>
        <p:spPr>
          <a:xfrm>
            <a:off x="5712171" y="2861171"/>
            <a:ext cx="1824000" cy="15121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61"/>
          <p:cNvSpPr>
            <a:spLocks noGrp="1"/>
          </p:cNvSpPr>
          <p:nvPr>
            <p:ph type="pic" idx="5"/>
          </p:nvPr>
        </p:nvSpPr>
        <p:spPr>
          <a:xfrm>
            <a:off x="7680390" y="2861171"/>
            <a:ext cx="1824000" cy="15121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61"/>
          <p:cNvSpPr>
            <a:spLocks noGrp="1"/>
          </p:cNvSpPr>
          <p:nvPr>
            <p:ph type="pic" idx="6"/>
          </p:nvPr>
        </p:nvSpPr>
        <p:spPr>
          <a:xfrm>
            <a:off x="9648608" y="2861171"/>
            <a:ext cx="1824000" cy="15121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cxnSp>
        <p:nvCxnSpPr>
          <p:cNvPr id="174" name="Google Shape;174;p61"/>
          <p:cNvCxnSpPr/>
          <p:nvPr/>
        </p:nvCxnSpPr>
        <p:spPr>
          <a:xfrm>
            <a:off x="719392" y="4561694"/>
            <a:ext cx="1075321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icture with Caption">
  <p:cSld name="2_Picture with Caption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2"/>
          <p:cNvSpPr>
            <a:spLocks noGrp="1"/>
          </p:cNvSpPr>
          <p:nvPr>
            <p:ph type="pic" idx="2"/>
          </p:nvPr>
        </p:nvSpPr>
        <p:spPr>
          <a:xfrm>
            <a:off x="215557" y="181697"/>
            <a:ext cx="11907711" cy="657100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ts slide layout">
  <p:cSld name="9_Contents slide layou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3"/>
          <p:cNvSpPr/>
          <p:nvPr/>
        </p:nvSpPr>
        <p:spPr>
          <a:xfrm rot="-2986533">
            <a:off x="-539477" y="3343965"/>
            <a:ext cx="2414915" cy="3792265"/>
          </a:xfrm>
          <a:custGeom>
            <a:avLst/>
            <a:gdLst/>
            <a:ahLst/>
            <a:cxnLst/>
            <a:rect l="l" t="t" r="r" b="b"/>
            <a:pathLst>
              <a:path w="2414915" h="3792265" extrusionOk="0">
                <a:moveTo>
                  <a:pt x="2414915" y="0"/>
                </a:moveTo>
                <a:lnTo>
                  <a:pt x="2414915" y="3792265"/>
                </a:lnTo>
                <a:lnTo>
                  <a:pt x="692198" y="3792265"/>
                </a:lnTo>
                <a:lnTo>
                  <a:pt x="0" y="2973867"/>
                </a:lnTo>
                <a:lnTo>
                  <a:pt x="1602646" y="2973867"/>
                </a:lnTo>
                <a:lnTo>
                  <a:pt x="1602646" y="687015"/>
                </a:lnTo>
                <a:close/>
              </a:path>
            </a:pathLst>
          </a:custGeom>
          <a:solidFill>
            <a:schemeClr val="accent1">
              <a:alpha val="1686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63"/>
          <p:cNvSpPr>
            <a:spLocks noGrp="1"/>
          </p:cNvSpPr>
          <p:nvPr>
            <p:ph type="pic" idx="2"/>
          </p:nvPr>
        </p:nvSpPr>
        <p:spPr>
          <a:xfrm>
            <a:off x="3813242" y="56605"/>
            <a:ext cx="8030371" cy="674478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4"/>
          <p:cNvSpPr>
            <a:spLocks noGrp="1"/>
          </p:cNvSpPr>
          <p:nvPr>
            <p:ph type="pic" idx="2"/>
          </p:nvPr>
        </p:nvSpPr>
        <p:spPr>
          <a:xfrm>
            <a:off x="7872597" y="-14394"/>
            <a:ext cx="3600000" cy="370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64"/>
          <p:cNvSpPr>
            <a:spLocks noGrp="1"/>
          </p:cNvSpPr>
          <p:nvPr>
            <p:ph type="pic" idx="3"/>
          </p:nvPr>
        </p:nvSpPr>
        <p:spPr>
          <a:xfrm>
            <a:off x="5223373" y="3870000"/>
            <a:ext cx="3600000" cy="29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64"/>
          <p:cNvSpPr>
            <a:spLocks noGrp="1"/>
          </p:cNvSpPr>
          <p:nvPr>
            <p:ph type="pic" idx="4"/>
          </p:nvPr>
        </p:nvSpPr>
        <p:spPr>
          <a:xfrm>
            <a:off x="8988597" y="3870000"/>
            <a:ext cx="2484000" cy="194227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4" name="Google Shape;184;p64"/>
          <p:cNvSpPr>
            <a:spLocks noGrp="1"/>
          </p:cNvSpPr>
          <p:nvPr>
            <p:ph type="pic" idx="5"/>
          </p:nvPr>
        </p:nvSpPr>
        <p:spPr>
          <a:xfrm>
            <a:off x="5223373" y="1785606"/>
            <a:ext cx="2484000" cy="190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6" descr="UOS_graphic_health_pink.png"/>
          <p:cNvPicPr preferRelativeResize="0"/>
          <p:nvPr/>
        </p:nvPicPr>
        <p:blipFill rotWithShape="1">
          <a:blip r:embed="rId2">
            <a:alphaModFix/>
          </a:blip>
          <a:srcRect l="534" r="533"/>
          <a:stretch/>
        </p:blipFill>
        <p:spPr>
          <a:xfrm>
            <a:off x="0" y="0"/>
            <a:ext cx="3250096" cy="6869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6"/>
          <p:cNvSpPr txBox="1">
            <a:spLocks noGrp="1"/>
          </p:cNvSpPr>
          <p:nvPr>
            <p:ph type="title"/>
          </p:nvPr>
        </p:nvSpPr>
        <p:spPr>
          <a:xfrm>
            <a:off x="5297642" y="2694897"/>
            <a:ext cx="4827561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sldNum" idx="12"/>
          </p:nvPr>
        </p:nvSpPr>
        <p:spPr>
          <a:xfrm>
            <a:off x="11095176" y="635635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/>
          </a:p>
        </p:txBody>
      </p:sp>
      <p:pic>
        <p:nvPicPr>
          <p:cNvPr id="26" name="Google Shape;26;p36" descr="Picture 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1" cy="692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s and Contents Layout">
  <p:cSld name="3_Images and Contents Layou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5"/>
          <p:cNvSpPr>
            <a:spLocks noGrp="1"/>
          </p:cNvSpPr>
          <p:nvPr>
            <p:ph type="pic" idx="2"/>
          </p:nvPr>
        </p:nvSpPr>
        <p:spPr>
          <a:xfrm>
            <a:off x="719392" y="520329"/>
            <a:ext cx="4860000" cy="38530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65"/>
          <p:cNvSpPr>
            <a:spLocks noGrp="1"/>
          </p:cNvSpPr>
          <p:nvPr>
            <p:ph type="pic" idx="3"/>
          </p:nvPr>
        </p:nvSpPr>
        <p:spPr>
          <a:xfrm>
            <a:off x="5712608" y="520329"/>
            <a:ext cx="5760000" cy="221947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8" name="Google Shape;188;p65"/>
          <p:cNvSpPr>
            <a:spLocks noGrp="1"/>
          </p:cNvSpPr>
          <p:nvPr>
            <p:ph type="pic" idx="4"/>
          </p:nvPr>
        </p:nvSpPr>
        <p:spPr>
          <a:xfrm>
            <a:off x="5712171" y="2861171"/>
            <a:ext cx="1824000" cy="15121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9" name="Google Shape;189;p65"/>
          <p:cNvSpPr>
            <a:spLocks noGrp="1"/>
          </p:cNvSpPr>
          <p:nvPr>
            <p:ph type="pic" idx="5"/>
          </p:nvPr>
        </p:nvSpPr>
        <p:spPr>
          <a:xfrm>
            <a:off x="7680390" y="2861171"/>
            <a:ext cx="1824000" cy="15121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0" name="Google Shape;190;p65"/>
          <p:cNvSpPr>
            <a:spLocks noGrp="1"/>
          </p:cNvSpPr>
          <p:nvPr>
            <p:ph type="pic" idx="6"/>
          </p:nvPr>
        </p:nvSpPr>
        <p:spPr>
          <a:xfrm>
            <a:off x="9648608" y="2861171"/>
            <a:ext cx="1824000" cy="15121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cxnSp>
        <p:nvCxnSpPr>
          <p:cNvPr id="191" name="Google Shape;191;p65"/>
          <p:cNvCxnSpPr/>
          <p:nvPr/>
        </p:nvCxnSpPr>
        <p:spPr>
          <a:xfrm>
            <a:off x="719392" y="4507376"/>
            <a:ext cx="10753216" cy="0"/>
          </a:xfrm>
          <a:prstGeom prst="straightConnector1">
            <a:avLst/>
          </a:prstGeom>
          <a:noFill/>
          <a:ln w="381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6"/>
          <p:cNvSpPr txBox="1">
            <a:spLocks noGrp="1"/>
          </p:cNvSpPr>
          <p:nvPr>
            <p:ph type="body" idx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7"/>
          <p:cNvSpPr txBox="1">
            <a:spLocks noGrp="1"/>
          </p:cNvSpPr>
          <p:nvPr>
            <p:ph type="body" idx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96" name="Google Shape;196;p67"/>
          <p:cNvSpPr/>
          <p:nvPr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67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67"/>
          <p:cNvSpPr/>
          <p:nvPr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67"/>
          <p:cNvSpPr txBox="1"/>
          <p:nvPr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7"/>
          <p:cNvSpPr txBox="1"/>
          <p:nvPr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7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7"/>
          <p:cNvSpPr txBox="1"/>
          <p:nvPr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8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5" name="Google Shape;205;p68"/>
          <p:cNvSpPr txBox="1">
            <a:spLocks noGrp="1"/>
          </p:cNvSpPr>
          <p:nvPr>
            <p:ph type="body" idx="1"/>
          </p:nvPr>
        </p:nvSpPr>
        <p:spPr>
          <a:xfrm>
            <a:off x="1389888" y="2313432"/>
            <a:ext cx="4559808" cy="349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06" name="Google Shape;206;p68"/>
          <p:cNvSpPr txBox="1">
            <a:spLocks noGrp="1"/>
          </p:cNvSpPr>
          <p:nvPr>
            <p:ph type="body" idx="2"/>
          </p:nvPr>
        </p:nvSpPr>
        <p:spPr>
          <a:xfrm>
            <a:off x="6193536" y="2313431"/>
            <a:ext cx="4559808" cy="349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07" name="Google Shape;207;p68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08" name="Google Shape;208;p68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09" name="Google Shape;209;p6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9"/>
          <p:cNvSpPr/>
          <p:nvPr/>
        </p:nvSpPr>
        <p:spPr>
          <a:xfrm>
            <a:off x="1500267" y="2125033"/>
            <a:ext cx="5961200" cy="2782400"/>
          </a:xfrm>
          <a:prstGeom prst="rect">
            <a:avLst/>
          </a:prstGeom>
          <a:solidFill>
            <a:srgbClr val="17000B">
              <a:alpha val="25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69"/>
          <p:cNvSpPr/>
          <p:nvPr/>
        </p:nvSpPr>
        <p:spPr>
          <a:xfrm>
            <a:off x="1415767" y="2040433"/>
            <a:ext cx="5961200" cy="278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3" name="Google Shape;213;p69"/>
          <p:cNvGrpSpPr/>
          <p:nvPr/>
        </p:nvGrpSpPr>
        <p:grpSpPr>
          <a:xfrm>
            <a:off x="404800" y="2732233"/>
            <a:ext cx="1622363" cy="1398800"/>
            <a:chOff x="304800" y="304800"/>
            <a:chExt cx="1216772" cy="1049100"/>
          </a:xfrm>
        </p:grpSpPr>
        <p:sp>
          <p:nvSpPr>
            <p:cNvPr id="214" name="Google Shape;214;p69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5" name="Google Shape;215;p69"/>
            <p:cNvSpPr/>
            <p:nvPr/>
          </p:nvSpPr>
          <p:spPr>
            <a:xfrm rot="5400000">
              <a:off x="1274822" y="7423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16" name="Google Shape;216;p69"/>
          <p:cNvSpPr txBox="1">
            <a:spLocks noGrp="1"/>
          </p:cNvSpPr>
          <p:nvPr>
            <p:ph type="ctrTitle"/>
          </p:nvPr>
        </p:nvSpPr>
        <p:spPr>
          <a:xfrm>
            <a:off x="2175333" y="2732233"/>
            <a:ext cx="4797600" cy="1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imes New Roman"/>
              <a:buNone/>
              <a:defRPr sz="5867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5867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5867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5867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5867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5867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5867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5867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5867"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0"/>
          <p:cNvSpPr txBox="1">
            <a:spLocks noGrp="1"/>
          </p:cNvSpPr>
          <p:nvPr>
            <p:ph type="body" idx="1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19" name="Google Shape;219;p70"/>
          <p:cNvSpPr txBox="1">
            <a:spLocks noGrp="1"/>
          </p:cNvSpPr>
          <p:nvPr>
            <p:ph type="body" idx="2"/>
          </p:nvPr>
        </p:nvSpPr>
        <p:spPr>
          <a:xfrm>
            <a:off x="0" y="932723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asic Layout">
  <p:cSld name="5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1"/>
          <p:cNvSpPr>
            <a:spLocks noGrp="1"/>
          </p:cNvSpPr>
          <p:nvPr>
            <p:ph type="pic" idx="2"/>
          </p:nvPr>
        </p:nvSpPr>
        <p:spPr>
          <a:xfrm>
            <a:off x="0" y="0"/>
            <a:ext cx="4079776" cy="292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2" name="Google Shape;222;p71"/>
          <p:cNvSpPr>
            <a:spLocks noGrp="1"/>
          </p:cNvSpPr>
          <p:nvPr>
            <p:ph type="pic" idx="3"/>
          </p:nvPr>
        </p:nvSpPr>
        <p:spPr>
          <a:xfrm>
            <a:off x="8112000" y="3930000"/>
            <a:ext cx="4080000" cy="292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 layout">
  <p:cSld name="Section Break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3"/>
          <p:cNvSpPr txBox="1">
            <a:spLocks noGrp="1"/>
          </p:cNvSpPr>
          <p:nvPr>
            <p:ph type="body" idx="1"/>
          </p:nvPr>
        </p:nvSpPr>
        <p:spPr>
          <a:xfrm>
            <a:off x="4150894" y="3056200"/>
            <a:ext cx="8041106" cy="67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73"/>
          <p:cNvSpPr txBox="1">
            <a:spLocks noGrp="1"/>
          </p:cNvSpPr>
          <p:nvPr>
            <p:ph type="body" idx="2"/>
          </p:nvPr>
        </p:nvSpPr>
        <p:spPr>
          <a:xfrm>
            <a:off x="4150894" y="3733616"/>
            <a:ext cx="8041106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73"/>
          <p:cNvSpPr/>
          <p:nvPr/>
        </p:nvSpPr>
        <p:spPr>
          <a:xfrm rot="-2162389">
            <a:off x="8758257" y="719968"/>
            <a:ext cx="3671865" cy="385010"/>
          </a:xfrm>
          <a:custGeom>
            <a:avLst/>
            <a:gdLst/>
            <a:ahLst/>
            <a:cxnLst/>
            <a:rect l="l" t="t" r="r" b="b"/>
            <a:pathLst>
              <a:path w="3671865" h="385010" extrusionOk="0">
                <a:moveTo>
                  <a:pt x="3142718" y="0"/>
                </a:moveTo>
                <a:lnTo>
                  <a:pt x="3671865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3"/>
          <p:cNvSpPr/>
          <p:nvPr/>
        </p:nvSpPr>
        <p:spPr>
          <a:xfrm rot="-2162389">
            <a:off x="10207067" y="829551"/>
            <a:ext cx="2320229" cy="385010"/>
          </a:xfrm>
          <a:custGeom>
            <a:avLst/>
            <a:gdLst/>
            <a:ahLst/>
            <a:cxnLst/>
            <a:rect l="l" t="t" r="r" b="b"/>
            <a:pathLst>
              <a:path w="2320229" h="385010" extrusionOk="0">
                <a:moveTo>
                  <a:pt x="2320229" y="0"/>
                </a:moveTo>
                <a:lnTo>
                  <a:pt x="2040094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3"/>
          <p:cNvSpPr/>
          <p:nvPr/>
        </p:nvSpPr>
        <p:spPr>
          <a:xfrm rot="8637611">
            <a:off x="803680" y="6106990"/>
            <a:ext cx="2427702" cy="385010"/>
          </a:xfrm>
          <a:custGeom>
            <a:avLst/>
            <a:gdLst/>
            <a:ahLst/>
            <a:cxnLst/>
            <a:rect l="l" t="t" r="r" b="b"/>
            <a:pathLst>
              <a:path w="2427702" h="385010" extrusionOk="0">
                <a:moveTo>
                  <a:pt x="529147" y="385010"/>
                </a:moveTo>
                <a:lnTo>
                  <a:pt x="0" y="0"/>
                </a:lnTo>
                <a:lnTo>
                  <a:pt x="1898555" y="0"/>
                </a:lnTo>
                <a:lnTo>
                  <a:pt x="2427702" y="385010"/>
                </a:lnTo>
                <a:close/>
              </a:path>
            </a:pathLst>
          </a:custGeom>
          <a:solidFill>
            <a:schemeClr val="accent2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73"/>
          <p:cNvSpPr/>
          <p:nvPr/>
        </p:nvSpPr>
        <p:spPr>
          <a:xfrm rot="8637611">
            <a:off x="-73072" y="6251006"/>
            <a:ext cx="1938140" cy="385010"/>
          </a:xfrm>
          <a:custGeom>
            <a:avLst/>
            <a:gdLst/>
            <a:ahLst/>
            <a:cxnLst/>
            <a:rect l="l" t="t" r="r" b="b"/>
            <a:pathLst>
              <a:path w="1938140" h="385010" extrusionOk="0">
                <a:moveTo>
                  <a:pt x="529147" y="385010"/>
                </a:moveTo>
                <a:lnTo>
                  <a:pt x="0" y="0"/>
                </a:lnTo>
                <a:lnTo>
                  <a:pt x="1408993" y="0"/>
                </a:lnTo>
                <a:lnTo>
                  <a:pt x="1938140" y="385010"/>
                </a:lnTo>
                <a:close/>
              </a:path>
            </a:pathLst>
          </a:custGeom>
          <a:solidFill>
            <a:schemeClr val="accent2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73"/>
          <p:cNvSpPr/>
          <p:nvPr/>
        </p:nvSpPr>
        <p:spPr>
          <a:xfrm rot="-2162389">
            <a:off x="9938204" y="20721"/>
            <a:ext cx="1253978" cy="385010"/>
          </a:xfrm>
          <a:custGeom>
            <a:avLst/>
            <a:gdLst/>
            <a:ahLst/>
            <a:cxnLst/>
            <a:rect l="l" t="t" r="r" b="b"/>
            <a:pathLst>
              <a:path w="1253978" h="385010" extrusionOk="0">
                <a:moveTo>
                  <a:pt x="724830" y="0"/>
                </a:moveTo>
                <a:lnTo>
                  <a:pt x="1253978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73"/>
          <p:cNvGrpSpPr/>
          <p:nvPr/>
        </p:nvGrpSpPr>
        <p:grpSpPr>
          <a:xfrm>
            <a:off x="3579394" y="3056200"/>
            <a:ext cx="354932" cy="965448"/>
            <a:chOff x="3194384" y="2886075"/>
            <a:chExt cx="354932" cy="965448"/>
          </a:xfrm>
        </p:grpSpPr>
        <p:sp>
          <p:nvSpPr>
            <p:cNvPr id="233" name="Google Shape;233;p73"/>
            <p:cNvSpPr/>
            <p:nvPr/>
          </p:nvSpPr>
          <p:spPr>
            <a:xfrm>
              <a:off x="3320716" y="2886075"/>
              <a:ext cx="228600" cy="9654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73"/>
            <p:cNvSpPr/>
            <p:nvPr/>
          </p:nvSpPr>
          <p:spPr>
            <a:xfrm>
              <a:off x="3194384" y="2886075"/>
              <a:ext cx="126332" cy="9654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767534" y="1122362"/>
            <a:ext cx="4961937" cy="11636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7534" y="2297671"/>
            <a:ext cx="4961933" cy="445529"/>
          </a:xfrm>
          <a:prstGeom prst="rect">
            <a:avLst/>
          </a:prstGeom>
        </p:spPr>
        <p:txBody>
          <a:bodyPr/>
          <a:lstStyle>
            <a:lvl1pPr marL="171450" indent="0">
              <a:spcBef>
                <a:spcPts val="700"/>
              </a:spcBef>
              <a:buClrTx/>
              <a:buSzTx/>
              <a:buFontTx/>
              <a:buNone/>
              <a:defRPr sz="1300"/>
            </a:lvl1pPr>
            <a:lvl2pPr marL="171450" indent="342900">
              <a:spcBef>
                <a:spcPts val="700"/>
              </a:spcBef>
              <a:buClrTx/>
              <a:buSzTx/>
              <a:buFontTx/>
              <a:buNone/>
              <a:defRPr sz="1300"/>
            </a:lvl2pPr>
            <a:lvl3pPr marL="171450" indent="685800">
              <a:spcBef>
                <a:spcPts val="700"/>
              </a:spcBef>
              <a:buClrTx/>
              <a:buSzTx/>
              <a:buFontTx/>
              <a:buNone/>
              <a:defRPr sz="1300"/>
            </a:lvl3pPr>
            <a:lvl4pPr marL="171450" indent="1028700">
              <a:spcBef>
                <a:spcPts val="700"/>
              </a:spcBef>
              <a:buClrTx/>
              <a:buSzTx/>
              <a:buFontTx/>
              <a:buNone/>
              <a:defRPr sz="1300"/>
            </a:lvl4pPr>
            <a:lvl5pPr marL="171450" indent="1371600">
              <a:spcBef>
                <a:spcPts val="700"/>
              </a:spcBef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17637" y="6356350"/>
            <a:ext cx="219964" cy="20587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9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1524844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16;p28" descr="Google Shape;16;p28"/>
          <p:cNvPicPr>
            <a:picLocks noChangeAspect="1"/>
          </p:cNvPicPr>
          <p:nvPr/>
        </p:nvPicPr>
        <p:blipFill>
          <a:blip r:embed="rId2"/>
          <a:srcRect l="534" r="532"/>
          <a:stretch>
            <a:fillRect/>
          </a:stretch>
        </p:blipFill>
        <p:spPr>
          <a:xfrm>
            <a:off x="-1" y="0"/>
            <a:ext cx="3250098" cy="686908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5297644" y="2694896"/>
            <a:ext cx="4827562" cy="132556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4" name="Google Shape;19;p28" descr="Google Shape;19;p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831" y="365125"/>
            <a:ext cx="953972" cy="692398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33837" y="6356351"/>
            <a:ext cx="219964" cy="20587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9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387723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7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940" y="0"/>
            <a:ext cx="3250097" cy="686908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7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37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Google Shape;33;p37" descr="Picture 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1" cy="692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21;p29" descr="Google Shape;21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0" y="0"/>
            <a:ext cx="3250098" cy="6869087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342900" indent="-257175">
              <a:spcBef>
                <a:spcPts val="700"/>
              </a:spcBef>
            </a:lvl1pPr>
            <a:lvl2pPr marL="685800" indent="-257175">
              <a:spcBef>
                <a:spcPts val="700"/>
              </a:spcBef>
            </a:lvl2pPr>
            <a:lvl3pPr marL="1028700" indent="-257175">
              <a:spcBef>
                <a:spcPts val="700"/>
              </a:spcBef>
            </a:lvl3pPr>
            <a:lvl4pPr marL="1371600" indent="-257175">
              <a:spcBef>
                <a:spcPts val="700"/>
              </a:spcBef>
            </a:lvl4pPr>
            <a:lvl5pPr marL="1714500" indent="-257175">
              <a:spcBef>
                <a:spcPts val="7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5" name="Google Shape;25;p29" descr="Google Shape;25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831" y="365125"/>
            <a:ext cx="953972" cy="692398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2183451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27;p30" descr="Google Shape;27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xfrm>
            <a:off x="662517" y="1122363"/>
            <a:ext cx="6364358" cy="2387602"/>
          </a:xfrm>
          <a:prstGeom prst="rect">
            <a:avLst/>
          </a:prstGeom>
        </p:spPr>
        <p:txBody>
          <a:bodyPr anchor="b"/>
          <a:lstStyle>
            <a:lvl1pPr algn="ctr">
              <a:defRPr sz="3300"/>
            </a:lvl1pPr>
          </a:lstStyle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2517" y="3602039"/>
            <a:ext cx="6364358" cy="1655764"/>
          </a:xfrm>
          <a:prstGeom prst="rect">
            <a:avLst/>
          </a:prstGeom>
        </p:spPr>
        <p:txBody>
          <a:bodyPr/>
          <a:lstStyle>
            <a:lvl1pPr marL="171450" indent="0" algn="ctr">
              <a:spcBef>
                <a:spcPts val="700"/>
              </a:spcBef>
              <a:buClrTx/>
              <a:buSzTx/>
              <a:buFontTx/>
              <a:buNone/>
              <a:defRPr sz="1800"/>
            </a:lvl1pPr>
            <a:lvl2pPr marL="171450" indent="342900" algn="ctr">
              <a:spcBef>
                <a:spcPts val="700"/>
              </a:spcBef>
              <a:buClrTx/>
              <a:buSzTx/>
              <a:buFontTx/>
              <a:buNone/>
              <a:defRPr sz="1800"/>
            </a:lvl2pPr>
            <a:lvl3pPr marL="171450" indent="685800" algn="ctr">
              <a:spcBef>
                <a:spcPts val="700"/>
              </a:spcBef>
              <a:buClrTx/>
              <a:buSzTx/>
              <a:buFontTx/>
              <a:buNone/>
              <a:defRPr sz="1800"/>
            </a:lvl3pPr>
            <a:lvl4pPr marL="171450" indent="1028700" algn="ctr">
              <a:spcBef>
                <a:spcPts val="700"/>
              </a:spcBef>
              <a:buClrTx/>
              <a:buSzTx/>
              <a:buFontTx/>
              <a:buNone/>
              <a:defRPr sz="1800"/>
            </a:lvl4pPr>
            <a:lvl5pPr marL="171450" indent="1371600" algn="ctr">
              <a:spcBef>
                <a:spcPts val="700"/>
              </a:spcBef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17637" y="6356350"/>
            <a:ext cx="219964" cy="20587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9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6726595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50096" cy="6869087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831850" y="1709740"/>
            <a:ext cx="10515601" cy="2852737"/>
          </a:xfrm>
          <a:prstGeom prst="rect">
            <a:avLst/>
          </a:prstGeom>
        </p:spPr>
        <p:txBody>
          <a:bodyPr anchor="b"/>
          <a:lstStyle>
            <a:lvl1pPr>
              <a:defRPr sz="3300"/>
            </a:lvl1pPr>
          </a:lstStyle>
          <a:p>
            <a:r>
              <a:t>Title Text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1" cy="1500189"/>
          </a:xfrm>
          <a:prstGeom prst="rect">
            <a:avLst/>
          </a:prstGeom>
        </p:spPr>
        <p:txBody>
          <a:bodyPr/>
          <a:lstStyle>
            <a:lvl1pPr marL="171450" indent="0">
              <a:spcBef>
                <a:spcPts val="700"/>
              </a:spcBef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  <a:lvl2pPr marL="171450" indent="342900">
              <a:spcBef>
                <a:spcPts val="700"/>
              </a:spcBef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2pPr>
            <a:lvl3pPr marL="171450" indent="685800">
              <a:spcBef>
                <a:spcPts val="700"/>
              </a:spcBef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3pPr>
            <a:lvl4pPr marL="171450" indent="1028700">
              <a:spcBef>
                <a:spcPts val="700"/>
              </a:spcBef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4pPr>
            <a:lvl5pPr marL="171450" indent="1371600">
              <a:spcBef>
                <a:spcPts val="700"/>
              </a:spcBef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6" name="Google Shape;35;p31" descr="Google Shape;35;p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831" y="365125"/>
            <a:ext cx="953972" cy="692398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17637" y="6356350"/>
            <a:ext cx="219964" cy="20587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9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138879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38;p32" descr="Google Shape;38;p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0" y="0"/>
            <a:ext cx="3250098" cy="6869087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72201" y="1681165"/>
            <a:ext cx="5183189" cy="823914"/>
          </a:xfrm>
          <a:prstGeom prst="rect">
            <a:avLst/>
          </a:prstGeom>
        </p:spPr>
        <p:txBody>
          <a:bodyPr anchor="b"/>
          <a:lstStyle>
            <a:lvl1pPr marL="171450" indent="0">
              <a:spcBef>
                <a:spcPts val="700"/>
              </a:spcBef>
              <a:buClrTx/>
              <a:buSzTx/>
              <a:buFontTx/>
              <a:buNone/>
              <a:defRPr sz="1800" b="1"/>
            </a:lvl1pPr>
            <a:lvl2pPr marL="171450" indent="342900">
              <a:spcBef>
                <a:spcPts val="700"/>
              </a:spcBef>
              <a:buClrTx/>
              <a:buSzTx/>
              <a:buFontTx/>
              <a:buNone/>
              <a:defRPr sz="1800" b="1"/>
            </a:lvl2pPr>
            <a:lvl3pPr marL="171450" indent="685800">
              <a:spcBef>
                <a:spcPts val="700"/>
              </a:spcBef>
              <a:buClrTx/>
              <a:buSzTx/>
              <a:buFontTx/>
              <a:buNone/>
              <a:defRPr sz="1800" b="1"/>
            </a:lvl3pPr>
            <a:lvl4pPr marL="171450" indent="1028700">
              <a:spcBef>
                <a:spcPts val="700"/>
              </a:spcBef>
              <a:buClrTx/>
              <a:buSzTx/>
              <a:buFontTx/>
              <a:buNone/>
              <a:defRPr sz="1800" b="1"/>
            </a:lvl4pPr>
            <a:lvl5pPr marL="171450" indent="1371600">
              <a:spcBef>
                <a:spcPts val="700"/>
              </a:spcBef>
              <a:buClrTx/>
              <a:buSzTx/>
              <a:buFontTx/>
              <a:buNone/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2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Google Shape;41;p32"/>
          <p:cNvSpPr txBox="1">
            <a:spLocks noGrp="1"/>
          </p:cNvSpPr>
          <p:nvPr>
            <p:ph type="body" sz="quarter" idx="21"/>
          </p:nvPr>
        </p:nvSpPr>
        <p:spPr>
          <a:xfrm>
            <a:off x="839787" y="1681165"/>
            <a:ext cx="5157788" cy="823914"/>
          </a:xfrm>
          <a:prstGeom prst="rect">
            <a:avLst/>
          </a:prstGeom>
        </p:spPr>
        <p:txBody>
          <a:bodyPr anchor="b"/>
          <a:lstStyle/>
          <a:p>
            <a:pPr marL="171450" indent="0">
              <a:spcBef>
                <a:spcPts val="700"/>
              </a:spcBef>
              <a:buClrTx/>
              <a:buSzTx/>
              <a:buFontTx/>
              <a:buNone/>
              <a:defRPr sz="1800" b="1"/>
            </a:pPr>
            <a:endParaRPr/>
          </a:p>
        </p:txBody>
      </p:sp>
      <p:pic>
        <p:nvPicPr>
          <p:cNvPr id="68" name="Google Shape;43;p32" descr="Google Shape;43;p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831" y="365125"/>
            <a:ext cx="953972" cy="692398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055272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6938022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84" name="Google Shape;48;p34" descr="Google Shape;48;p34"/>
          <p:cNvPicPr>
            <a:picLocks noChangeAspect="1"/>
          </p:cNvPicPr>
          <p:nvPr/>
        </p:nvPicPr>
        <p:blipFill>
          <a:blip r:embed="rId2"/>
          <a:srcRect l="534" r="532"/>
          <a:stretch>
            <a:fillRect/>
          </a:stretch>
        </p:blipFill>
        <p:spPr>
          <a:xfrm>
            <a:off x="-9939" y="0"/>
            <a:ext cx="3250097" cy="6869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Google Shape;50;p34" descr="Google Shape;50;p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831" y="365125"/>
            <a:ext cx="953972" cy="692398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5221456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52;p35" descr="Google Shape;52;p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"/>
            <a:ext cx="12424598" cy="6988835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5638170" y="1886293"/>
            <a:ext cx="6364360" cy="2387602"/>
          </a:xfrm>
          <a:prstGeom prst="rect">
            <a:avLst/>
          </a:prstGeom>
        </p:spPr>
        <p:txBody>
          <a:bodyPr anchor="b"/>
          <a:lstStyle>
            <a:lvl1pPr algn="ctr">
              <a:defRPr sz="33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17637" y="6356350"/>
            <a:ext cx="219964" cy="20587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9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6921546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7"/>
            <a:ext cx="6172202" cy="4873626"/>
          </a:xfrm>
          <a:prstGeom prst="rect">
            <a:avLst/>
          </a:prstGeom>
        </p:spPr>
        <p:txBody>
          <a:bodyPr/>
          <a:lstStyle>
            <a:lvl1pPr marL="342900" indent="-304800">
              <a:spcBef>
                <a:spcPts val="700"/>
              </a:spcBef>
              <a:buSzPts val="2100"/>
              <a:defRPr sz="2100"/>
            </a:lvl1pPr>
            <a:lvl2pPr marL="685800" indent="-304800">
              <a:spcBef>
                <a:spcPts val="700"/>
              </a:spcBef>
              <a:buSzPts val="2100"/>
              <a:defRPr sz="2100"/>
            </a:lvl2pPr>
            <a:lvl3pPr marL="1028700" indent="-304800">
              <a:spcBef>
                <a:spcPts val="700"/>
              </a:spcBef>
              <a:buSzPts val="2100"/>
              <a:defRPr sz="2100"/>
            </a:lvl3pPr>
            <a:lvl4pPr marL="1371600" indent="-304800">
              <a:spcBef>
                <a:spcPts val="700"/>
              </a:spcBef>
              <a:buSzPts val="2100"/>
              <a:defRPr sz="2100"/>
            </a:lvl4pPr>
            <a:lvl5pPr marL="1714500" indent="-304800">
              <a:spcBef>
                <a:spcPts val="700"/>
              </a:spcBef>
              <a:buSzPts val="2100"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Google Shape;57;p36" descr="Google Shape;57;p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0" y="0"/>
            <a:ext cx="3250098" cy="6869087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itle Text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41" cy="1600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05" name="Google Shape;60;p36"/>
          <p:cNvSpPr txBox="1"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/>
          <a:p>
            <a:pPr marL="342900" indent="-257175">
              <a:spcBef>
                <a:spcPts val="700"/>
              </a:spcBef>
            </a:pPr>
            <a:endParaRPr/>
          </a:p>
        </p:txBody>
      </p:sp>
      <p:pic>
        <p:nvPicPr>
          <p:cNvPr id="106" name="Google Shape;61;p36" descr="Google Shape;61;p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831" y="365125"/>
            <a:ext cx="953972" cy="692398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438939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63;p37" descr="Google Shape;63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0" y="0"/>
            <a:ext cx="3250098" cy="686908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Google Shape;64;p37"/>
          <p:cNvSpPr>
            <a:spLocks noGrp="1"/>
          </p:cNvSpPr>
          <p:nvPr>
            <p:ph type="pic" sz="half" idx="21"/>
          </p:nvPr>
        </p:nvSpPr>
        <p:spPr>
          <a:xfrm>
            <a:off x="5183187" y="987427"/>
            <a:ext cx="6172202" cy="48736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41" cy="1600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8" y="2057400"/>
            <a:ext cx="3932241" cy="3811588"/>
          </a:xfrm>
          <a:prstGeom prst="rect">
            <a:avLst/>
          </a:prstGeom>
        </p:spPr>
        <p:txBody>
          <a:bodyPr/>
          <a:lstStyle>
            <a:lvl1pPr marL="171450" indent="0">
              <a:spcBef>
                <a:spcPts val="700"/>
              </a:spcBef>
              <a:buClrTx/>
              <a:buSzTx/>
              <a:buFontTx/>
              <a:buNone/>
              <a:defRPr sz="1200"/>
            </a:lvl1pPr>
            <a:lvl2pPr marL="171450" indent="342900">
              <a:spcBef>
                <a:spcPts val="700"/>
              </a:spcBef>
              <a:buClrTx/>
              <a:buSzTx/>
              <a:buFontTx/>
              <a:buNone/>
              <a:defRPr sz="1200"/>
            </a:lvl2pPr>
            <a:lvl3pPr marL="171450" indent="685800">
              <a:spcBef>
                <a:spcPts val="700"/>
              </a:spcBef>
              <a:buClrTx/>
              <a:buSzTx/>
              <a:buFontTx/>
              <a:buNone/>
              <a:defRPr sz="1200"/>
            </a:lvl3pPr>
            <a:lvl4pPr marL="171450" indent="1028700">
              <a:spcBef>
                <a:spcPts val="700"/>
              </a:spcBef>
              <a:buClrTx/>
              <a:buSzTx/>
              <a:buFontTx/>
              <a:buNone/>
              <a:defRPr sz="1200"/>
            </a:lvl4pPr>
            <a:lvl5pPr marL="171450" indent="1371600">
              <a:spcBef>
                <a:spcPts val="700"/>
              </a:spcBef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8" name="Google Shape;68;p37" descr="Google Shape;68;p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831" y="365125"/>
            <a:ext cx="953972" cy="692398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877452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7;p26" descr="Google Shape;7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1418" y="0"/>
            <a:ext cx="12192001" cy="6858000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827899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38" descr="Picture 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940" y="0"/>
            <a:ext cx="3250097" cy="686908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8"/>
          <p:cNvSpPr txBox="1">
            <a:spLocks noGrp="1"/>
          </p:cNvSpPr>
          <p:nvPr>
            <p:ph type="body" idx="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body" idx="2"/>
          </p:nvPr>
        </p:nvSpPr>
        <p:spPr>
          <a:xfrm>
            <a:off x="839787" y="1681163"/>
            <a:ext cx="5157788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38" descr="Pictur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1" cy="692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2656745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7;p26" descr="Google Shape;7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1418" y="0"/>
            <a:ext cx="12192001" cy="6858000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6464867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609600" y="320040"/>
            <a:ext cx="9656065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4499837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609600" y="320040"/>
            <a:ext cx="9656065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0"/>
            <a:ext cx="4693921" cy="4525964"/>
          </a:xfrm>
          <a:prstGeom prst="rect">
            <a:avLst/>
          </a:prstGeom>
        </p:spPr>
        <p:txBody>
          <a:bodyPr/>
          <a:lstStyle>
            <a:lvl1pPr>
              <a:buSzPts val="2800"/>
              <a:defRPr sz="2800"/>
            </a:lvl1pPr>
            <a:lvl2pPr marL="973666" indent="-414866">
              <a:buSzPts val="2800"/>
              <a:defRPr sz="2800"/>
            </a:lvl2pPr>
            <a:lvl3pPr marL="1513839" indent="-497839">
              <a:buSzPts val="2800"/>
              <a:defRPr sz="2800"/>
            </a:lvl3pPr>
            <a:lvl4pPr marL="2026355" indent="-553155">
              <a:buSzPts val="2800"/>
              <a:defRPr sz="2800"/>
            </a:lvl4pPr>
            <a:lvl5pPr marL="2483555" indent="-553155">
              <a:buSzPts val="2800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2083613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1422400" y="2821838"/>
            <a:ext cx="8340652" cy="1362076"/>
          </a:xfrm>
          <a:prstGeom prst="rect">
            <a:avLst/>
          </a:prstGeom>
        </p:spPr>
        <p:txBody>
          <a:bodyPr anchor="t"/>
          <a:lstStyle>
            <a:lvl1pPr algn="r">
              <a:defRPr sz="4200" cap="all"/>
            </a:lvl1pPr>
          </a:lstStyle>
          <a:p>
            <a:r>
              <a:t>Title Text</a:t>
            </a:r>
          </a:p>
        </p:txBody>
      </p:sp>
      <p:sp>
        <p:nvSpPr>
          <p:cNvPr id="1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22400" y="1905000"/>
            <a:ext cx="8340652" cy="743508"/>
          </a:xfrm>
          <a:prstGeom prst="rect">
            <a:avLst/>
          </a:prstGeom>
        </p:spPr>
        <p:txBody>
          <a:bodyPr anchor="b"/>
          <a:lstStyle>
            <a:lvl1pPr marL="0" indent="0" algn="r">
              <a:buClrTx/>
              <a:buSzTx/>
              <a:buFontTx/>
              <a:buNone/>
            </a:lvl1pPr>
            <a:lvl2pPr marL="0" indent="558800" algn="r">
              <a:buClrTx/>
              <a:buSzTx/>
              <a:buFontTx/>
              <a:buNone/>
            </a:lvl2pPr>
            <a:lvl3pPr marL="0" indent="1016000" algn="r">
              <a:buClrTx/>
              <a:buSzTx/>
              <a:buFontTx/>
              <a:buNone/>
            </a:lvl3pPr>
            <a:lvl4pPr marL="0" indent="1473200" algn="r">
              <a:buClrTx/>
              <a:buSzTx/>
              <a:buFontTx/>
              <a:buNone/>
            </a:lvl4pPr>
            <a:lvl5pPr marL="0" indent="1930400" algn="r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503484" y="6554788"/>
            <a:ext cx="258584" cy="248266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635016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39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" y="0"/>
            <a:ext cx="12424597" cy="698883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5638170" y="1886292"/>
            <a:ext cx="6364358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sldNum" idx="12"/>
          </p:nvPr>
        </p:nvSpPr>
        <p:spPr>
          <a:xfrm>
            <a:off x="5892800" y="635635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40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940" y="0"/>
            <a:ext cx="3250097" cy="686908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0"/>
          <p:cNvSpPr txBox="1">
            <a:spLocks noGrp="1"/>
          </p:cNvSpPr>
          <p:nvPr>
            <p:ph type="body" idx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0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40" descr="Picture 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1" cy="692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1"/>
          <p:cNvSpPr>
            <a:spLocks noGrp="1"/>
          </p:cNvSpPr>
          <p:nvPr>
            <p:ph type="pic" idx="2"/>
          </p:nvPr>
        </p:nvSpPr>
        <p:spPr>
          <a:xfrm>
            <a:off x="7872597" y="-14394"/>
            <a:ext cx="3600000" cy="370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3" name="Google Shape;53;p41"/>
          <p:cNvSpPr>
            <a:spLocks noGrp="1"/>
          </p:cNvSpPr>
          <p:nvPr>
            <p:ph type="pic" idx="3"/>
          </p:nvPr>
        </p:nvSpPr>
        <p:spPr>
          <a:xfrm>
            <a:off x="5223373" y="3870000"/>
            <a:ext cx="3600000" cy="29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4" name="Google Shape;54;p41"/>
          <p:cNvSpPr>
            <a:spLocks noGrp="1"/>
          </p:cNvSpPr>
          <p:nvPr>
            <p:ph type="pic" idx="4"/>
          </p:nvPr>
        </p:nvSpPr>
        <p:spPr>
          <a:xfrm>
            <a:off x="8988597" y="3870000"/>
            <a:ext cx="2484000" cy="194227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5" name="Google Shape;55;p41"/>
          <p:cNvSpPr>
            <a:spLocks noGrp="1"/>
          </p:cNvSpPr>
          <p:nvPr>
            <p:ph type="pic" idx="5"/>
          </p:nvPr>
        </p:nvSpPr>
        <p:spPr>
          <a:xfrm>
            <a:off x="5223373" y="1785606"/>
            <a:ext cx="2484000" cy="190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42" descr="Picture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2"/>
          <p:cNvSpPr txBox="1">
            <a:spLocks noGrp="1"/>
          </p:cNvSpPr>
          <p:nvPr>
            <p:ph type="title"/>
          </p:nvPr>
        </p:nvSpPr>
        <p:spPr>
          <a:xfrm>
            <a:off x="662517" y="1122362"/>
            <a:ext cx="6364357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2"/>
          <p:cNvSpPr txBox="1">
            <a:spLocks noGrp="1"/>
          </p:cNvSpPr>
          <p:nvPr>
            <p:ph type="body" idx="1"/>
          </p:nvPr>
        </p:nvSpPr>
        <p:spPr>
          <a:xfrm>
            <a:off x="662517" y="3602037"/>
            <a:ext cx="6364357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marL="914400" lvl="1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marL="1371600" lvl="2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marL="1828800" lvl="3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marL="2286000" lvl="4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42"/>
          <p:cNvSpPr txBox="1">
            <a:spLocks noGrp="1"/>
          </p:cNvSpPr>
          <p:nvPr>
            <p:ph type="sldNum" idx="12"/>
          </p:nvPr>
        </p:nvSpPr>
        <p:spPr>
          <a:xfrm>
            <a:off x="5892800" y="635635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 b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33" descr="Picture 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-421419" y="0"/>
            <a:ext cx="12192001" cy="6858000"/>
          </a:xfrm>
          <a:prstGeom prst="rect">
            <a:avLst/>
          </a:prstGeom>
          <a:noFill/>
          <a:ln w="12700" cap="flat" cmpd="sng">
            <a:solidFill>
              <a:srgbClr val="DDDDDD"/>
            </a:solidFill>
            <a:prstDash val="solid"/>
            <a:miter lim="400000"/>
            <a:headEnd type="none" w="sm" len="sm"/>
            <a:tailEnd type="none" w="sm" len="sm"/>
          </a:ln>
        </p:spPr>
      </p:pic>
      <p:sp>
        <p:nvSpPr>
          <p:cNvPr id="12" name="Google Shape;12;p33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;p26" descr="Google Shape;7;p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21418" y="0"/>
            <a:ext cx="12192001" cy="6858000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217" y="6356351"/>
            <a:ext cx="258584" cy="248266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>
            <a:spAutoFit/>
          </a:bodyPr>
          <a:lstStyle>
            <a:lvl1pPr algn="r">
              <a:defRPr sz="1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569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45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91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37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82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8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74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200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57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114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"/>
          <p:cNvSpPr txBox="1"/>
          <p:nvPr/>
        </p:nvSpPr>
        <p:spPr>
          <a:xfrm>
            <a:off x="400564" y="1269332"/>
            <a:ext cx="6861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 fontScale="90000" lnSpcReduction="1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US" sz="3984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Health Awareness and Nutrition 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"/>
          <p:cNvSpPr txBox="1"/>
          <p:nvPr/>
        </p:nvSpPr>
        <p:spPr>
          <a:xfrm>
            <a:off x="731241" y="1892732"/>
            <a:ext cx="6383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Department of Clinical Nutrition and Dietetics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College of Health Sciences 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 4: Proteins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10"/>
          <p:cNvCxnSpPr/>
          <p:nvPr/>
        </p:nvCxnSpPr>
        <p:spPr>
          <a:xfrm>
            <a:off x="3703875" y="1127687"/>
            <a:ext cx="5980002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79" name="Google Shape;379;p10"/>
          <p:cNvSpPr/>
          <p:nvPr/>
        </p:nvSpPr>
        <p:spPr>
          <a:xfrm>
            <a:off x="3585142" y="334171"/>
            <a:ext cx="57322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Functions of protein in the body 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0"/>
          <p:cNvSpPr/>
          <p:nvPr/>
        </p:nvSpPr>
        <p:spPr>
          <a:xfrm>
            <a:off x="3703875" y="1478607"/>
            <a:ext cx="6064308" cy="53941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Regulators of fluid balance</a:t>
            </a:r>
            <a:endParaRPr/>
          </a:p>
        </p:txBody>
      </p:sp>
      <p:sp>
        <p:nvSpPr>
          <p:cNvPr id="381" name="Google Shape;381;p10"/>
          <p:cNvSpPr/>
          <p:nvPr/>
        </p:nvSpPr>
        <p:spPr>
          <a:xfrm>
            <a:off x="3585142" y="2185315"/>
            <a:ext cx="6183040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4313" marR="0" lvl="0" indent="-274313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Noto Sans Symbols"/>
              <a:buChar char="⚫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Proteins help maintain body fluid and electrolyte balance in two ways: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attract fluids: Proteins in the bloodstream, the cells, and the space surrounding the cells work together to keep both fluids and electrolytes moving across the space.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move and retain fluids in the proper quantities to help us maintain both fluid balance and blood pressure.</a:t>
            </a:r>
            <a:endParaRPr/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13" marR="0" lvl="0" indent="-274313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Noto Sans Symbols"/>
              <a:buChar char="⚫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protein deficiency,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Edema can be observed (disease condition characterized by swelling of body tissues caused by fluid leakage).</a:t>
            </a:r>
            <a:endParaRPr/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p10"/>
          <p:cNvPicPr preferRelativeResize="0"/>
          <p:nvPr/>
        </p:nvPicPr>
        <p:blipFill rotWithShape="1">
          <a:blip r:embed="rId3">
            <a:alphaModFix/>
          </a:blip>
          <a:srcRect l="7571" r="8714"/>
          <a:stretch/>
        </p:blipFill>
        <p:spPr>
          <a:xfrm>
            <a:off x="597637" y="3429000"/>
            <a:ext cx="2541153" cy="242845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Google Shape;387;p11"/>
          <p:cNvCxnSpPr/>
          <p:nvPr/>
        </p:nvCxnSpPr>
        <p:spPr>
          <a:xfrm>
            <a:off x="5392646" y="1498742"/>
            <a:ext cx="6391523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88" name="Google Shape;388;p11"/>
          <p:cNvSpPr/>
          <p:nvPr/>
        </p:nvSpPr>
        <p:spPr>
          <a:xfrm>
            <a:off x="866793" y="698182"/>
            <a:ext cx="57322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Functions of protein in the body 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5389808" y="1823503"/>
            <a:ext cx="6467563" cy="46464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Maintaining acid-base balance</a:t>
            </a:r>
            <a:endParaRPr/>
          </a:p>
        </p:txBody>
      </p:sp>
      <p:sp>
        <p:nvSpPr>
          <p:cNvPr id="390" name="Google Shape;390;p11"/>
          <p:cNvSpPr/>
          <p:nvPr/>
        </p:nvSpPr>
        <p:spPr>
          <a:xfrm>
            <a:off x="5270741" y="2336822"/>
            <a:ext cx="6571383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4313" marR="0" lvl="0" indent="-274313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Noto Sans Symbols"/>
              <a:buChar char="⚫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Blood proteins act as buffers in order to maintain the pH conditions of the blood constant.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Arial"/>
              <a:buAutoNum type="arabicPeriod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Acidosis-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excess of acid in the body fluids: protein attract hydrogen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Arial"/>
              <a:buAutoNum type="arabicPeriod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Alkalosis-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excess of base (alkali) in the body fluids: protein release hydrogen</a:t>
            </a:r>
            <a:endParaRPr/>
          </a:p>
        </p:txBody>
      </p:sp>
      <p:sp>
        <p:nvSpPr>
          <p:cNvPr id="391" name="Google Shape;391;p11"/>
          <p:cNvSpPr/>
          <p:nvPr/>
        </p:nvSpPr>
        <p:spPr>
          <a:xfrm>
            <a:off x="5374561" y="4613682"/>
            <a:ext cx="6467563" cy="46464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Antibodies </a:t>
            </a:r>
            <a:endParaRPr/>
          </a:p>
        </p:txBody>
      </p:sp>
      <p:sp>
        <p:nvSpPr>
          <p:cNvPr id="392" name="Google Shape;392;p11"/>
          <p:cNvSpPr/>
          <p:nvPr/>
        </p:nvSpPr>
        <p:spPr>
          <a:xfrm>
            <a:off x="5255494" y="5206456"/>
            <a:ext cx="6571383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4313" marR="0" lvl="0" indent="-274313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Noto Sans Symbols"/>
              <a:buChar char="⚫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Body defense molecules against foreign substances.</a:t>
            </a:r>
            <a:endParaRPr/>
          </a:p>
          <a:p>
            <a:pPr marL="274313" marR="0" lvl="0" indent="-274313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Noto Sans Symbols"/>
              <a:buChar char="⚫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proteins produced by the immune system in response to the invasion of the body by foreign molecules.</a:t>
            </a:r>
            <a:endParaRPr/>
          </a:p>
        </p:txBody>
      </p:sp>
      <p:pic>
        <p:nvPicPr>
          <p:cNvPr id="393" name="Google Shape;39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74" y="1498742"/>
            <a:ext cx="3773010" cy="275434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94" name="Google Shape;39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4474" y="4555592"/>
            <a:ext cx="3773010" cy="183200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12"/>
          <p:cNvCxnSpPr/>
          <p:nvPr/>
        </p:nvCxnSpPr>
        <p:spPr>
          <a:xfrm>
            <a:off x="3630926" y="1279619"/>
            <a:ext cx="5989706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00" name="Google Shape;400;p12"/>
          <p:cNvSpPr/>
          <p:nvPr/>
        </p:nvSpPr>
        <p:spPr>
          <a:xfrm>
            <a:off x="3546231" y="508196"/>
            <a:ext cx="57322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Functions of protein in the body 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2"/>
          <p:cNvSpPr/>
          <p:nvPr/>
        </p:nvSpPr>
        <p:spPr>
          <a:xfrm>
            <a:off x="3630927" y="1543458"/>
            <a:ext cx="6044852" cy="55123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Source of energy and glucose</a:t>
            </a:r>
            <a:endParaRPr/>
          </a:p>
        </p:txBody>
      </p:sp>
      <p:sp>
        <p:nvSpPr>
          <p:cNvPr id="402" name="Google Shape;402;p12"/>
          <p:cNvSpPr/>
          <p:nvPr/>
        </p:nvSpPr>
        <p:spPr>
          <a:xfrm>
            <a:off x="3630926" y="2203033"/>
            <a:ext cx="6044854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4313" marR="0" lvl="0" indent="-274313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Noto Sans Symbols"/>
              <a:buChar char="⚫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Proteins can be used for energy in case there is insufficient fat and CHO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imes New Roman"/>
              <a:buChar char="&gt;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body will break down its tissue proteins to make amino acids available for energy or glucose production.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imes New Roman"/>
              <a:buChar char="&gt;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way, protein can maintain blood glucose levels, but at the expense of losing lean body tissue.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g of protein = 4 Kcal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13" marR="0" lvl="0" indent="-274313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Noto Sans Symbols"/>
              <a:buChar char="⚫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 note: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no storage form of protein in the body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3"/>
          <p:cNvSpPr txBox="1">
            <a:spLocks noGrp="1"/>
          </p:cNvSpPr>
          <p:nvPr>
            <p:ph type="body" idx="4294967295"/>
          </p:nvPr>
        </p:nvSpPr>
        <p:spPr>
          <a:xfrm>
            <a:off x="5635557" y="1713887"/>
            <a:ext cx="6885646" cy="10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01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Denaturation of proteins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408;p13"/>
          <p:cNvGrpSpPr/>
          <p:nvPr/>
        </p:nvGrpSpPr>
        <p:grpSpPr>
          <a:xfrm>
            <a:off x="5783380" y="2513317"/>
            <a:ext cx="177480" cy="277194"/>
            <a:chOff x="2391994" y="1635646"/>
            <a:chExt cx="805454" cy="1584088"/>
          </a:xfrm>
        </p:grpSpPr>
        <p:sp>
          <p:nvSpPr>
            <p:cNvPr id="409" name="Google Shape;409;p13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1" name="Google Shape;411;p13"/>
          <p:cNvSpPr txBox="1"/>
          <p:nvPr/>
        </p:nvSpPr>
        <p:spPr>
          <a:xfrm>
            <a:off x="6096000" y="2513316"/>
            <a:ext cx="586120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protein are subject to heat, acid and other condition that disturb their stability, they undergo denaturation.</a:t>
            </a:r>
            <a:endParaRPr/>
          </a:p>
        </p:txBody>
      </p:sp>
      <p:grpSp>
        <p:nvGrpSpPr>
          <p:cNvPr id="412" name="Google Shape;412;p13"/>
          <p:cNvGrpSpPr/>
          <p:nvPr/>
        </p:nvGrpSpPr>
        <p:grpSpPr>
          <a:xfrm>
            <a:off x="5783380" y="4729309"/>
            <a:ext cx="177480" cy="277194"/>
            <a:chOff x="2391994" y="1635646"/>
            <a:chExt cx="805454" cy="1584088"/>
          </a:xfrm>
        </p:grpSpPr>
        <p:sp>
          <p:nvSpPr>
            <p:cNvPr id="413" name="Google Shape;413;p13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5" name="Google Shape;415;p13"/>
          <p:cNvSpPr/>
          <p:nvPr/>
        </p:nvSpPr>
        <p:spPr>
          <a:xfrm>
            <a:off x="6096000" y="3621312"/>
            <a:ext cx="58612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Denaturation: </a:t>
            </a: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change in a protein’s shape and loss of its function from heat, agitation, acid, base, alcohol, heavy metals, or other agents.</a:t>
            </a:r>
            <a:endParaRPr/>
          </a:p>
        </p:txBody>
      </p:sp>
      <p:pic>
        <p:nvPicPr>
          <p:cNvPr id="416" name="Google Shape;416;p13" descr="A raw egg pictured alongside a fried egg."/>
          <p:cNvPicPr preferRelativeResize="0"/>
          <p:nvPr/>
        </p:nvPicPr>
        <p:blipFill rotWithShape="1">
          <a:blip r:embed="rId3">
            <a:alphaModFix/>
          </a:blip>
          <a:srcRect r="5677"/>
          <a:stretch/>
        </p:blipFill>
        <p:spPr>
          <a:xfrm>
            <a:off x="1567452" y="2217220"/>
            <a:ext cx="2761344" cy="277544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417" name="Google Shape;417;p13"/>
          <p:cNvSpPr/>
          <p:nvPr/>
        </p:nvSpPr>
        <p:spPr>
          <a:xfrm>
            <a:off x="6096000" y="4729308"/>
            <a:ext cx="586120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/>
          </a:p>
          <a:p>
            <a:pPr marL="4572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&gt;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Cooking an egg</a:t>
            </a:r>
            <a:endParaRPr/>
          </a:p>
          <a:p>
            <a:pPr marL="4572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&gt;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Curdling of milk</a:t>
            </a:r>
            <a:endParaRPr/>
          </a:p>
          <a:p>
            <a:pPr marL="4572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&gt;"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Stiffening of egg whites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14"/>
          <p:cNvPicPr preferRelativeResize="0"/>
          <p:nvPr/>
        </p:nvPicPr>
        <p:blipFill rotWithShape="1">
          <a:blip r:embed="rId3">
            <a:alphaModFix/>
          </a:blip>
          <a:srcRect l="25936" b="75120"/>
          <a:stretch/>
        </p:blipFill>
        <p:spPr>
          <a:xfrm flipH="1">
            <a:off x="8542013" y="469876"/>
            <a:ext cx="1749436" cy="1482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4"/>
          <p:cNvPicPr preferRelativeResize="0"/>
          <p:nvPr/>
        </p:nvPicPr>
        <p:blipFill rotWithShape="1">
          <a:blip r:embed="rId4">
            <a:alphaModFix/>
          </a:blip>
          <a:srcRect t="24880" b="25533"/>
          <a:stretch/>
        </p:blipFill>
        <p:spPr>
          <a:xfrm flipH="1">
            <a:off x="8542013" y="1952017"/>
            <a:ext cx="2362044" cy="2953967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4"/>
          <p:cNvSpPr txBox="1">
            <a:spLocks noGrp="1"/>
          </p:cNvSpPr>
          <p:nvPr>
            <p:ph type="body" idx="1"/>
          </p:nvPr>
        </p:nvSpPr>
        <p:spPr>
          <a:xfrm>
            <a:off x="1055139" y="359053"/>
            <a:ext cx="5181600" cy="118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Protein Digestion</a:t>
            </a:r>
            <a:endParaRPr sz="32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5" name="Google Shape;425;p14"/>
          <p:cNvGrpSpPr/>
          <p:nvPr/>
        </p:nvGrpSpPr>
        <p:grpSpPr>
          <a:xfrm>
            <a:off x="661148" y="1575720"/>
            <a:ext cx="179427" cy="301093"/>
            <a:chOff x="2391994" y="1635646"/>
            <a:chExt cx="805454" cy="1584088"/>
          </a:xfrm>
        </p:grpSpPr>
        <p:sp>
          <p:nvSpPr>
            <p:cNvPr id="426" name="Google Shape;426;p1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4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14"/>
          <p:cNvSpPr txBox="1"/>
          <p:nvPr/>
        </p:nvSpPr>
        <p:spPr>
          <a:xfrm>
            <a:off x="902433" y="1445943"/>
            <a:ext cx="611087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Proteins are crushed and moistened in the mouth, but the real action begins in the stomach.</a:t>
            </a:r>
            <a:endParaRPr/>
          </a:p>
        </p:txBody>
      </p:sp>
      <p:grpSp>
        <p:nvGrpSpPr>
          <p:cNvPr id="429" name="Google Shape;429;p14"/>
          <p:cNvGrpSpPr/>
          <p:nvPr/>
        </p:nvGrpSpPr>
        <p:grpSpPr>
          <a:xfrm>
            <a:off x="661147" y="2779664"/>
            <a:ext cx="179427" cy="301093"/>
            <a:chOff x="2391994" y="1635646"/>
            <a:chExt cx="805454" cy="1584088"/>
          </a:xfrm>
        </p:grpSpPr>
        <p:sp>
          <p:nvSpPr>
            <p:cNvPr id="430" name="Google Shape;430;p1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4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p14"/>
          <p:cNvSpPr/>
          <p:nvPr/>
        </p:nvSpPr>
        <p:spPr>
          <a:xfrm>
            <a:off x="902433" y="2705220"/>
            <a:ext cx="6332878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stomach: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Partial breakdown (hydrolysis) of proteins by pepsin enzyme.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Hydrochloric acid (HCL) in the stomach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Denatures protein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Activates the pepsin enzyme</a:t>
            </a:r>
            <a:endParaRPr/>
          </a:p>
        </p:txBody>
      </p:sp>
      <p:cxnSp>
        <p:nvCxnSpPr>
          <p:cNvPr id="433" name="Google Shape;433;p14"/>
          <p:cNvCxnSpPr/>
          <p:nvPr/>
        </p:nvCxnSpPr>
        <p:spPr>
          <a:xfrm rot="10800000">
            <a:off x="8764171" y="1365013"/>
            <a:ext cx="405353" cy="280323"/>
          </a:xfrm>
          <a:prstGeom prst="straightConnector1">
            <a:avLst/>
          </a:prstGeom>
          <a:noFill/>
          <a:ln w="285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4" name="Google Shape;434;p14"/>
          <p:cNvCxnSpPr/>
          <p:nvPr/>
        </p:nvCxnSpPr>
        <p:spPr>
          <a:xfrm rot="10800000">
            <a:off x="8431089" y="2999827"/>
            <a:ext cx="871982" cy="546887"/>
          </a:xfrm>
          <a:prstGeom prst="straightConnector1">
            <a:avLst/>
          </a:prstGeom>
          <a:noFill/>
          <a:ln w="285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5" name="Google Shape;435;p14"/>
          <p:cNvSpPr/>
          <p:nvPr/>
        </p:nvSpPr>
        <p:spPr>
          <a:xfrm>
            <a:off x="7703656" y="806530"/>
            <a:ext cx="1263191" cy="546887"/>
          </a:xfrm>
          <a:prstGeom prst="roundRect">
            <a:avLst>
              <a:gd name="adj" fmla="val 16667"/>
            </a:avLst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chemical digestion </a:t>
            </a:r>
            <a:endParaRPr/>
          </a:p>
        </p:txBody>
      </p:sp>
      <p:sp>
        <p:nvSpPr>
          <p:cNvPr id="436" name="Google Shape;436;p14"/>
          <p:cNvSpPr/>
          <p:nvPr/>
        </p:nvSpPr>
        <p:spPr>
          <a:xfrm>
            <a:off x="7140090" y="2563388"/>
            <a:ext cx="1263191" cy="546887"/>
          </a:xfrm>
          <a:prstGeom prst="roundRect">
            <a:avLst>
              <a:gd name="adj" fmla="val 16667"/>
            </a:avLst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Partial digestion </a:t>
            </a:r>
            <a:endParaRPr/>
          </a:p>
        </p:txBody>
      </p:sp>
      <p:sp>
        <p:nvSpPr>
          <p:cNvPr id="437" name="Google Shape;437;p14"/>
          <p:cNvSpPr/>
          <p:nvPr/>
        </p:nvSpPr>
        <p:spPr>
          <a:xfrm>
            <a:off x="661147" y="5221954"/>
            <a:ext cx="1856740" cy="783855"/>
          </a:xfrm>
          <a:prstGeom prst="rect">
            <a:avLst/>
          </a:prstGeom>
          <a:solidFill>
            <a:srgbClr val="B3C6E7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Protein</a:t>
            </a:r>
            <a:endParaRPr/>
          </a:p>
        </p:txBody>
      </p:sp>
      <p:cxnSp>
        <p:nvCxnSpPr>
          <p:cNvPr id="438" name="Google Shape;438;p14"/>
          <p:cNvCxnSpPr/>
          <p:nvPr/>
        </p:nvCxnSpPr>
        <p:spPr>
          <a:xfrm>
            <a:off x="2644668" y="5649911"/>
            <a:ext cx="2082975" cy="0"/>
          </a:xfrm>
          <a:prstGeom prst="straightConnector1">
            <a:avLst/>
          </a:prstGeom>
          <a:noFill/>
          <a:ln w="38100" cap="flat" cmpd="sng">
            <a:solidFill>
              <a:srgbClr val="EB792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9" name="Google Shape;439;p14"/>
          <p:cNvSpPr/>
          <p:nvPr/>
        </p:nvSpPr>
        <p:spPr>
          <a:xfrm>
            <a:off x="4855541" y="5221954"/>
            <a:ext cx="2161210" cy="783855"/>
          </a:xfrm>
          <a:prstGeom prst="rect">
            <a:avLst/>
          </a:prstGeom>
          <a:solidFill>
            <a:srgbClr val="B3C6E7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molecules (polypeptides)</a:t>
            </a:r>
            <a:endParaRPr/>
          </a:p>
        </p:txBody>
      </p:sp>
      <p:sp>
        <p:nvSpPr>
          <p:cNvPr id="440" name="Google Shape;440;p14"/>
          <p:cNvSpPr/>
          <p:nvPr/>
        </p:nvSpPr>
        <p:spPr>
          <a:xfrm>
            <a:off x="2676432" y="5221954"/>
            <a:ext cx="2019446" cy="78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HCL (acid)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Pepsin (enzyme)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5"/>
          <p:cNvSpPr txBox="1">
            <a:spLocks noGrp="1"/>
          </p:cNvSpPr>
          <p:nvPr>
            <p:ph type="body" idx="1"/>
          </p:nvPr>
        </p:nvSpPr>
        <p:spPr>
          <a:xfrm>
            <a:off x="301414" y="755546"/>
            <a:ext cx="5181600" cy="81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Protein Digestion</a:t>
            </a:r>
            <a:endParaRPr sz="32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15"/>
          <p:cNvGrpSpPr/>
          <p:nvPr/>
        </p:nvGrpSpPr>
        <p:grpSpPr>
          <a:xfrm>
            <a:off x="482616" y="1558147"/>
            <a:ext cx="170260" cy="331042"/>
            <a:chOff x="2391994" y="1635646"/>
            <a:chExt cx="805454" cy="1584088"/>
          </a:xfrm>
        </p:grpSpPr>
        <p:sp>
          <p:nvSpPr>
            <p:cNvPr id="447" name="Google Shape;447;p15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5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15"/>
          <p:cNvSpPr/>
          <p:nvPr/>
        </p:nvSpPr>
        <p:spPr>
          <a:xfrm>
            <a:off x="735521" y="1488609"/>
            <a:ext cx="6843628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small intestine: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Hydrolysis reactions (break down of polypeptides)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Peptidase enzymes (enzymes in the small intestine)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Peptidases enzymes break down the peptides into amino acids which are absorbed by the villi in the small intestines.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15"/>
          <p:cNvPicPr preferRelativeResize="0"/>
          <p:nvPr/>
        </p:nvPicPr>
        <p:blipFill rotWithShape="1">
          <a:blip r:embed="rId3">
            <a:alphaModFix/>
          </a:blip>
          <a:srcRect t="1" b="23353"/>
          <a:stretch/>
        </p:blipFill>
        <p:spPr>
          <a:xfrm flipH="1">
            <a:off x="9008473" y="1190163"/>
            <a:ext cx="2639508" cy="45659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15"/>
          <p:cNvCxnSpPr/>
          <p:nvPr/>
        </p:nvCxnSpPr>
        <p:spPr>
          <a:xfrm rot="10800000">
            <a:off x="9348893" y="1977768"/>
            <a:ext cx="564555" cy="387854"/>
          </a:xfrm>
          <a:prstGeom prst="straightConnector1">
            <a:avLst/>
          </a:prstGeom>
          <a:noFill/>
          <a:ln w="285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2" name="Google Shape;452;p15"/>
          <p:cNvCxnSpPr/>
          <p:nvPr/>
        </p:nvCxnSpPr>
        <p:spPr>
          <a:xfrm rot="10800000">
            <a:off x="9008473" y="3612267"/>
            <a:ext cx="1038522" cy="654733"/>
          </a:xfrm>
          <a:prstGeom prst="straightConnector1">
            <a:avLst/>
          </a:prstGeom>
          <a:noFill/>
          <a:ln w="285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3" name="Google Shape;453;p15"/>
          <p:cNvCxnSpPr/>
          <p:nvPr/>
        </p:nvCxnSpPr>
        <p:spPr>
          <a:xfrm flipH="1">
            <a:off x="8925202" y="5053508"/>
            <a:ext cx="1371603" cy="872901"/>
          </a:xfrm>
          <a:prstGeom prst="straightConnector1">
            <a:avLst/>
          </a:prstGeom>
          <a:noFill/>
          <a:ln w="285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4" name="Google Shape;454;p15"/>
          <p:cNvSpPr/>
          <p:nvPr/>
        </p:nvSpPr>
        <p:spPr>
          <a:xfrm>
            <a:off x="8078771" y="1579891"/>
            <a:ext cx="1263191" cy="546887"/>
          </a:xfrm>
          <a:prstGeom prst="roundRect">
            <a:avLst>
              <a:gd name="adj" fmla="val 16667"/>
            </a:avLst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chemical digestion </a:t>
            </a:r>
            <a:endParaRPr/>
          </a:p>
        </p:txBody>
      </p:sp>
      <p:sp>
        <p:nvSpPr>
          <p:cNvPr id="455" name="Google Shape;455;p15"/>
          <p:cNvSpPr/>
          <p:nvPr/>
        </p:nvSpPr>
        <p:spPr>
          <a:xfrm>
            <a:off x="7883715" y="3173226"/>
            <a:ext cx="1117827" cy="546887"/>
          </a:xfrm>
          <a:prstGeom prst="roundRect">
            <a:avLst>
              <a:gd name="adj" fmla="val 16667"/>
            </a:avLst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Partial digestion </a:t>
            </a:r>
            <a:endParaRPr/>
          </a:p>
        </p:txBody>
      </p:sp>
      <p:sp>
        <p:nvSpPr>
          <p:cNvPr id="456" name="Google Shape;456;p15"/>
          <p:cNvSpPr/>
          <p:nvPr/>
        </p:nvSpPr>
        <p:spPr>
          <a:xfrm>
            <a:off x="7662011" y="5652965"/>
            <a:ext cx="1263191" cy="756476"/>
          </a:xfrm>
          <a:prstGeom prst="roundRect">
            <a:avLst>
              <a:gd name="adj" fmla="val 16667"/>
            </a:avLst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digestion and absorption </a:t>
            </a:r>
            <a:endParaRPr/>
          </a:p>
        </p:txBody>
      </p:sp>
      <p:sp>
        <p:nvSpPr>
          <p:cNvPr id="457" name="Google Shape;457;p15"/>
          <p:cNvSpPr/>
          <p:nvPr/>
        </p:nvSpPr>
        <p:spPr>
          <a:xfrm>
            <a:off x="561597" y="5005695"/>
            <a:ext cx="1879825" cy="756476"/>
          </a:xfrm>
          <a:prstGeom prst="rect">
            <a:avLst/>
          </a:prstGeom>
          <a:solidFill>
            <a:srgbClr val="B3C6E7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Peptides</a:t>
            </a:r>
            <a:endParaRPr/>
          </a:p>
        </p:txBody>
      </p:sp>
      <p:cxnSp>
        <p:nvCxnSpPr>
          <p:cNvPr id="458" name="Google Shape;458;p15"/>
          <p:cNvCxnSpPr/>
          <p:nvPr/>
        </p:nvCxnSpPr>
        <p:spPr>
          <a:xfrm>
            <a:off x="2545119" y="5406273"/>
            <a:ext cx="2186195" cy="0"/>
          </a:xfrm>
          <a:prstGeom prst="straightConnector1">
            <a:avLst/>
          </a:prstGeom>
          <a:noFill/>
          <a:ln w="38100" cap="flat" cmpd="sng">
            <a:solidFill>
              <a:srgbClr val="EB792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9" name="Google Shape;459;p15"/>
          <p:cNvSpPr/>
          <p:nvPr/>
        </p:nvSpPr>
        <p:spPr>
          <a:xfrm>
            <a:off x="4765905" y="4999592"/>
            <a:ext cx="2188080" cy="756476"/>
          </a:xfrm>
          <a:prstGeom prst="rect">
            <a:avLst/>
          </a:prstGeom>
          <a:solidFill>
            <a:srgbClr val="B3C6E7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Amino acids</a:t>
            </a:r>
            <a:endParaRPr/>
          </a:p>
        </p:txBody>
      </p:sp>
      <p:sp>
        <p:nvSpPr>
          <p:cNvPr id="460" name="Google Shape;460;p15"/>
          <p:cNvSpPr/>
          <p:nvPr/>
        </p:nvSpPr>
        <p:spPr>
          <a:xfrm>
            <a:off x="2428927" y="4820770"/>
            <a:ext cx="2349473" cy="756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Peptidase enzymes</a:t>
            </a:r>
            <a:endParaRPr/>
          </a:p>
        </p:txBody>
      </p:sp>
      <p:sp>
        <p:nvSpPr>
          <p:cNvPr id="461" name="Google Shape;461;p15"/>
          <p:cNvSpPr/>
          <p:nvPr/>
        </p:nvSpPr>
        <p:spPr>
          <a:xfrm>
            <a:off x="735521" y="3516753"/>
            <a:ext cx="654599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Once the amino acids are absorbed, they are released into the bloodstream, which carries them to the cells  in the body  for  repairing tissue and building muscle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16"/>
          <p:cNvGrpSpPr/>
          <p:nvPr/>
        </p:nvGrpSpPr>
        <p:grpSpPr>
          <a:xfrm>
            <a:off x="3175842" y="711740"/>
            <a:ext cx="7717315" cy="2814536"/>
            <a:chOff x="3599" y="222977"/>
            <a:chExt cx="7717315" cy="2814536"/>
          </a:xfrm>
        </p:grpSpPr>
        <p:sp>
          <p:nvSpPr>
            <p:cNvPr id="467" name="Google Shape;467;p16"/>
            <p:cNvSpPr/>
            <p:nvPr/>
          </p:nvSpPr>
          <p:spPr>
            <a:xfrm>
              <a:off x="4284362" y="1487887"/>
              <a:ext cx="516239" cy="8498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A66B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68" name="Google Shape;468;p16"/>
            <p:cNvSpPr/>
            <p:nvPr/>
          </p:nvSpPr>
          <p:spPr>
            <a:xfrm>
              <a:off x="3789249" y="906408"/>
              <a:ext cx="1975686" cy="17198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45A99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69" name="Google Shape;469;p16"/>
            <p:cNvSpPr/>
            <p:nvPr/>
          </p:nvSpPr>
          <p:spPr>
            <a:xfrm>
              <a:off x="534704" y="1487887"/>
              <a:ext cx="392474" cy="86080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A66B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0" name="Google Shape;470;p16"/>
            <p:cNvSpPr/>
            <p:nvPr/>
          </p:nvSpPr>
          <p:spPr>
            <a:xfrm>
              <a:off x="2015278" y="906408"/>
              <a:ext cx="1773970" cy="17198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345A99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1" name="Google Shape;471;p16"/>
            <p:cNvSpPr/>
            <p:nvPr/>
          </p:nvSpPr>
          <p:spPr>
            <a:xfrm>
              <a:off x="2060699" y="222977"/>
              <a:ext cx="3457099" cy="683430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rgbClr val="3A66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 txBox="1"/>
            <p:nvPr/>
          </p:nvSpPr>
          <p:spPr>
            <a:xfrm>
              <a:off x="2060699" y="222977"/>
              <a:ext cx="3457099" cy="6834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n-US" sz="3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Sources of protein </a:t>
              </a:r>
              <a:endParaRPr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164560" y="1078395"/>
              <a:ext cx="3701435" cy="409492"/>
            </a:xfrm>
            <a:prstGeom prst="rect">
              <a:avLst/>
            </a:prstGeom>
            <a:solidFill>
              <a:srgbClr val="DCDCDC"/>
            </a:solidFill>
            <a:ln w="25400" cap="flat" cmpd="sng">
              <a:solidFill>
                <a:srgbClr val="3A66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 txBox="1"/>
            <p:nvPr/>
          </p:nvSpPr>
          <p:spPr>
            <a:xfrm>
              <a:off x="3599" y="1078395"/>
              <a:ext cx="3701435" cy="40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950" tIns="13950" rIns="13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Animal sources</a:t>
              </a: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927179" y="1659874"/>
              <a:ext cx="2876677" cy="137763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3A66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 txBox="1"/>
            <p:nvPr/>
          </p:nvSpPr>
          <p:spPr>
            <a:xfrm>
              <a:off x="927179" y="1659874"/>
              <a:ext cx="2876677" cy="13776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950" tIns="13950" rIns="13950" bIns="13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Milk and dairy, </a:t>
              </a:r>
              <a:endParaRPr dirty="0">
                <a:solidFill>
                  <a:schemeClr val="tx1"/>
                </a:solidFill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Meat, Poultry, Fish </a:t>
              </a:r>
              <a:endParaRPr dirty="0">
                <a:solidFill>
                  <a:schemeClr val="tx1"/>
                </a:solidFill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 i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(complete proteins</a:t>
              </a:r>
              <a:r>
                <a:rPr lang="en-US" sz="2200" b="1" i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3914218" y="1078395"/>
              <a:ext cx="3701435" cy="409492"/>
            </a:xfrm>
            <a:prstGeom prst="rect">
              <a:avLst/>
            </a:prstGeom>
            <a:solidFill>
              <a:srgbClr val="DCDCDC"/>
            </a:solidFill>
            <a:ln w="25400" cap="flat" cmpd="sng">
              <a:solidFill>
                <a:srgbClr val="3A66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 txBox="1"/>
            <p:nvPr/>
          </p:nvSpPr>
          <p:spPr>
            <a:xfrm>
              <a:off x="3914218" y="1078395"/>
              <a:ext cx="3701435" cy="40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950" tIns="13950" rIns="13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 b="1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Plant sources</a:t>
              </a: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4800602" y="1659874"/>
              <a:ext cx="2920312" cy="135576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3A66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 txBox="1"/>
            <p:nvPr/>
          </p:nvSpPr>
          <p:spPr>
            <a:xfrm>
              <a:off x="4800602" y="1659874"/>
              <a:ext cx="2920312" cy="1355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950" tIns="13950" rIns="13950" bIns="13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Pulses, Legumes, </a:t>
              </a:r>
              <a:endParaRPr dirty="0">
                <a:solidFill>
                  <a:schemeClr val="tx1"/>
                </a:solidFill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Beans, Nuts, Oil Seeds </a:t>
              </a:r>
              <a:endParaRPr dirty="0">
                <a:solidFill>
                  <a:schemeClr val="tx1"/>
                </a:solidFill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Calibri"/>
                <a:buNone/>
              </a:pPr>
              <a:r>
                <a:rPr lang="en-US" sz="2200" b="1" i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(incomplete proteins)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pic>
        <p:nvPicPr>
          <p:cNvPr id="481" name="Google Shape;48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9501" y="3871609"/>
            <a:ext cx="2850612" cy="190662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482" name="Google Shape;48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71997" y="3871608"/>
            <a:ext cx="2922981" cy="195502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7"/>
          <p:cNvSpPr txBox="1">
            <a:spLocks noGrp="1"/>
          </p:cNvSpPr>
          <p:nvPr>
            <p:ph type="body" idx="4294967295"/>
          </p:nvPr>
        </p:nvSpPr>
        <p:spPr>
          <a:xfrm>
            <a:off x="3753121" y="285387"/>
            <a:ext cx="5708650" cy="173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01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Protein Quality</a:t>
            </a:r>
            <a:endParaRPr/>
          </a:p>
        </p:txBody>
      </p:sp>
      <p:sp>
        <p:nvSpPr>
          <p:cNvPr id="488" name="Google Shape;488;p17"/>
          <p:cNvSpPr/>
          <p:nvPr/>
        </p:nvSpPr>
        <p:spPr>
          <a:xfrm>
            <a:off x="4272142" y="1124037"/>
            <a:ext cx="5566361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Determines how well a diet supports the growth of children and the health of adults.</a:t>
            </a:r>
            <a:endParaRPr/>
          </a:p>
        </p:txBody>
      </p:sp>
      <p:grpSp>
        <p:nvGrpSpPr>
          <p:cNvPr id="489" name="Google Shape;489;p17"/>
          <p:cNvGrpSpPr/>
          <p:nvPr/>
        </p:nvGrpSpPr>
        <p:grpSpPr>
          <a:xfrm>
            <a:off x="3904034" y="1124037"/>
            <a:ext cx="153088" cy="282095"/>
            <a:chOff x="2391994" y="1635646"/>
            <a:chExt cx="805454" cy="1584088"/>
          </a:xfrm>
        </p:grpSpPr>
        <p:sp>
          <p:nvSpPr>
            <p:cNvPr id="490" name="Google Shape;490;p17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" name="Google Shape;492;p17"/>
          <p:cNvGrpSpPr/>
          <p:nvPr/>
        </p:nvGrpSpPr>
        <p:grpSpPr>
          <a:xfrm>
            <a:off x="3904034" y="2188731"/>
            <a:ext cx="153088" cy="282095"/>
            <a:chOff x="2391994" y="1635646"/>
            <a:chExt cx="805454" cy="1584088"/>
          </a:xfrm>
        </p:grpSpPr>
        <p:sp>
          <p:nvSpPr>
            <p:cNvPr id="493" name="Google Shape;493;p17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5" name="Google Shape;495;p17"/>
          <p:cNvSpPr/>
          <p:nvPr/>
        </p:nvSpPr>
        <p:spPr>
          <a:xfrm>
            <a:off x="4272142" y="2184818"/>
            <a:ext cx="2281752" cy="153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Influenced by:</a:t>
            </a:r>
            <a:endParaRPr/>
          </a:p>
          <a:p>
            <a:pPr marL="457200" marR="0" lvl="1" indent="-457200" algn="l" rtl="0">
              <a:spcBef>
                <a:spcPts val="770"/>
              </a:spcBef>
              <a:spcAft>
                <a:spcPts val="0"/>
              </a:spcAft>
              <a:buClr>
                <a:srgbClr val="7B7B7B"/>
              </a:buClr>
              <a:buSzPts val="2200"/>
              <a:buFont typeface="Times New Roman"/>
              <a:buChar char="&gt;"/>
            </a:pPr>
            <a:r>
              <a:rPr lang="en-US" sz="2200" b="1" i="0" u="none" strike="noStrike" cap="none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 Protein digestibility</a:t>
            </a:r>
            <a:endParaRPr/>
          </a:p>
          <a:p>
            <a:pPr marL="4572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⁻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Protein source </a:t>
            </a:r>
            <a:endParaRPr/>
          </a:p>
        </p:txBody>
      </p:sp>
      <p:pic>
        <p:nvPicPr>
          <p:cNvPr id="496" name="Google Shape;49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6919" y="4398844"/>
            <a:ext cx="2983987" cy="200864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497" name="Google Shape;497;p17"/>
          <p:cNvSpPr/>
          <p:nvPr/>
        </p:nvSpPr>
        <p:spPr>
          <a:xfrm>
            <a:off x="6768913" y="2620532"/>
            <a:ext cx="3103334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-457200" algn="l" rtl="0">
              <a:spcBef>
                <a:spcPts val="0"/>
              </a:spcBef>
              <a:spcAft>
                <a:spcPts val="0"/>
              </a:spcAft>
              <a:buClr>
                <a:srgbClr val="7B7B7B"/>
              </a:buClr>
              <a:buSzPts val="2200"/>
              <a:buFont typeface="Times New Roman"/>
              <a:buChar char="&gt;"/>
            </a:pPr>
            <a:r>
              <a:rPr lang="en-US" sz="2200" b="1" i="0" u="none" strike="noStrike" cap="none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Amino acid composition</a:t>
            </a:r>
            <a:endParaRPr/>
          </a:p>
          <a:p>
            <a:pPr marL="4572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⁻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Essential amino acid consumption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8"/>
          <p:cNvSpPr txBox="1">
            <a:spLocks noGrp="1"/>
          </p:cNvSpPr>
          <p:nvPr>
            <p:ph type="body" idx="4294967295"/>
          </p:nvPr>
        </p:nvSpPr>
        <p:spPr>
          <a:xfrm>
            <a:off x="5939630" y="597018"/>
            <a:ext cx="5447489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01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Protein Quality</a:t>
            </a:r>
            <a:endParaRPr/>
          </a:p>
        </p:txBody>
      </p:sp>
      <p:grpSp>
        <p:nvGrpSpPr>
          <p:cNvPr id="504" name="Google Shape;504;p18"/>
          <p:cNvGrpSpPr/>
          <p:nvPr/>
        </p:nvGrpSpPr>
        <p:grpSpPr>
          <a:xfrm>
            <a:off x="6083029" y="3939703"/>
            <a:ext cx="5808661" cy="2188724"/>
            <a:chOff x="210996" y="1193618"/>
            <a:chExt cx="5743193" cy="2774798"/>
          </a:xfrm>
        </p:grpSpPr>
        <p:sp>
          <p:nvSpPr>
            <p:cNvPr id="505" name="Google Shape;505;p18"/>
            <p:cNvSpPr/>
            <p:nvPr/>
          </p:nvSpPr>
          <p:spPr>
            <a:xfrm>
              <a:off x="210996" y="1836570"/>
              <a:ext cx="5743193" cy="2131846"/>
            </a:xfrm>
            <a:prstGeom prst="rect">
              <a:avLst/>
            </a:prstGeom>
            <a:noFill/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609585" marR="0" lvl="0" indent="-60958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Times New Roman"/>
                <a:buChar char="&gt;"/>
              </a:pPr>
              <a:r>
                <a:rPr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High digestibility /quality</a:t>
              </a:r>
              <a:endParaRPr/>
            </a:p>
            <a:p>
              <a:pPr marL="609585" marR="0" lvl="0" indent="-60958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Times New Roman"/>
                <a:buChar char="&gt;"/>
              </a:pPr>
              <a:r>
                <a:rPr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Contain all the essential amino acids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Complete proteins </a:t>
              </a:r>
              <a:endParaRPr/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Exception: </a:t>
              </a:r>
              <a:r>
                <a:rPr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Gelatin</a:t>
              </a:r>
              <a:endParaRPr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822797" y="1193618"/>
              <a:ext cx="2342799" cy="561224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Animal Proteins</a:t>
              </a:r>
              <a:endParaRPr/>
            </a:p>
          </p:txBody>
        </p:sp>
        <p:pic>
          <p:nvPicPr>
            <p:cNvPr id="507" name="Google Shape;507;p18" descr="Chicken le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1573" y="1193618"/>
              <a:ext cx="479719" cy="5612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8" name="Google Shape;508;p18"/>
          <p:cNvGrpSpPr/>
          <p:nvPr/>
        </p:nvGrpSpPr>
        <p:grpSpPr>
          <a:xfrm>
            <a:off x="6083029" y="1491575"/>
            <a:ext cx="5808661" cy="2127115"/>
            <a:chOff x="5954189" y="1193617"/>
            <a:chExt cx="6078153" cy="2775219"/>
          </a:xfrm>
        </p:grpSpPr>
        <p:sp>
          <p:nvSpPr>
            <p:cNvPr id="509" name="Google Shape;509;p18"/>
            <p:cNvSpPr/>
            <p:nvPr/>
          </p:nvSpPr>
          <p:spPr>
            <a:xfrm>
              <a:off x="5954189" y="1836567"/>
              <a:ext cx="6078153" cy="2132269"/>
            </a:xfrm>
            <a:prstGeom prst="rect">
              <a:avLst/>
            </a:prstGeom>
            <a:noFill/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609585" marR="0" lvl="0" indent="-60958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Times New Roman"/>
                <a:buChar char="&gt;"/>
              </a:pPr>
              <a:r>
                <a:rPr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Low digestibility/quality</a:t>
              </a:r>
              <a:endParaRPr/>
            </a:p>
            <a:p>
              <a:pPr marL="609585" marR="0" lvl="0" indent="-60958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Times New Roman"/>
                <a:buChar char="&gt;"/>
              </a:pPr>
              <a:r>
                <a:rPr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Don’t contain all the essential amino acids 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Incomplete proteins</a:t>
              </a:r>
              <a:endParaRPr/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Exception: </a:t>
              </a:r>
              <a:r>
                <a:rPr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Soybean</a:t>
              </a:r>
              <a:endParaRPr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6515413" y="1193617"/>
              <a:ext cx="2565696" cy="561226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Plant Proteins</a:t>
              </a:r>
              <a:endParaRPr/>
            </a:p>
          </p:txBody>
        </p:sp>
        <p:pic>
          <p:nvPicPr>
            <p:cNvPr id="511" name="Google Shape;511;p18" descr="Cor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07716" y="1193617"/>
              <a:ext cx="432290" cy="5612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2" name="Google Shape;51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943" y="572283"/>
            <a:ext cx="4604238" cy="2824184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94" y="3546645"/>
            <a:ext cx="2749534" cy="2402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868" y="3618690"/>
            <a:ext cx="2700762" cy="2395936"/>
          </a:xfrm>
          <a:prstGeom prst="rect">
            <a:avLst/>
          </a:prstGeom>
        </p:spPr>
      </p:pic>
      <p:pic>
        <p:nvPicPr>
          <p:cNvPr id="14" name="Graphic 30" descr="Line arrow Straight">
            <a:extLst>
              <a:ext uri="{FF2B5EF4-FFF2-40B4-BE49-F238E27FC236}">
                <a16:creationId xmlns:a16="http://schemas.microsoft.com/office/drawing/2014/main" id="{FBCEBA8C-AB4B-4EF3-9D94-DD91A92D7A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480671" y="3159963"/>
            <a:ext cx="473008" cy="473008"/>
          </a:xfrm>
          <a:prstGeom prst="rect">
            <a:avLst/>
          </a:prstGeom>
        </p:spPr>
      </p:pic>
      <p:pic>
        <p:nvPicPr>
          <p:cNvPr id="15" name="Graphic 31" descr="Line arrow Straight">
            <a:extLst>
              <a:ext uri="{FF2B5EF4-FFF2-40B4-BE49-F238E27FC236}">
                <a16:creationId xmlns:a16="http://schemas.microsoft.com/office/drawing/2014/main" id="{8A1F62BC-484C-4D38-A29E-8AA6D75F12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4230205" y="3264420"/>
            <a:ext cx="473008" cy="47300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9"/>
          <p:cNvSpPr txBox="1">
            <a:spLocks noGrp="1"/>
          </p:cNvSpPr>
          <p:nvPr>
            <p:ph type="body" idx="1"/>
          </p:nvPr>
        </p:nvSpPr>
        <p:spPr>
          <a:xfrm>
            <a:off x="603129" y="403245"/>
            <a:ext cx="5181600" cy="731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Protein Complementation</a:t>
            </a:r>
            <a:endParaRPr/>
          </a:p>
        </p:txBody>
      </p:sp>
      <p:sp>
        <p:nvSpPr>
          <p:cNvPr id="518" name="Google Shape;518;p19"/>
          <p:cNvSpPr/>
          <p:nvPr/>
        </p:nvSpPr>
        <p:spPr>
          <a:xfrm>
            <a:off x="1120381" y="1286380"/>
            <a:ext cx="5893162" cy="100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Protein quality is of utmost importance in poor countries where people rely on plant proteins as the main source of proteins in the diet.</a:t>
            </a:r>
            <a:endParaRPr/>
          </a:p>
        </p:txBody>
      </p:sp>
      <p:grpSp>
        <p:nvGrpSpPr>
          <p:cNvPr id="519" name="Google Shape;519;p19"/>
          <p:cNvGrpSpPr/>
          <p:nvPr/>
        </p:nvGrpSpPr>
        <p:grpSpPr>
          <a:xfrm>
            <a:off x="758140" y="1286380"/>
            <a:ext cx="257738" cy="381453"/>
            <a:chOff x="2391994" y="1635646"/>
            <a:chExt cx="805454" cy="1584088"/>
          </a:xfrm>
        </p:grpSpPr>
        <p:sp>
          <p:nvSpPr>
            <p:cNvPr id="520" name="Google Shape;520;p19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9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" name="Google Shape;522;p19"/>
          <p:cNvGrpSpPr/>
          <p:nvPr/>
        </p:nvGrpSpPr>
        <p:grpSpPr>
          <a:xfrm>
            <a:off x="758140" y="2511491"/>
            <a:ext cx="257738" cy="381453"/>
            <a:chOff x="2391994" y="1635646"/>
            <a:chExt cx="805454" cy="1584088"/>
          </a:xfrm>
        </p:grpSpPr>
        <p:sp>
          <p:nvSpPr>
            <p:cNvPr id="523" name="Google Shape;523;p19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9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5" name="Google Shape;525;p19"/>
          <p:cNvSpPr/>
          <p:nvPr/>
        </p:nvSpPr>
        <p:spPr>
          <a:xfrm>
            <a:off x="1120380" y="2511491"/>
            <a:ext cx="5893161" cy="221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concept of complementation: </a:t>
            </a: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plant proteins can provide enough amounts of all essential amino acids when combined to complement each other. 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→The essential amino acids missing from one are supplied by the other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26" name="Google Shape;526;p19"/>
          <p:cNvGraphicFramePr/>
          <p:nvPr/>
        </p:nvGraphicFramePr>
        <p:xfrm>
          <a:off x="1120379" y="4726585"/>
          <a:ext cx="5893175" cy="1829700"/>
        </p:xfrm>
        <a:graphic>
          <a:graphicData uri="http://schemas.openxmlformats.org/drawingml/2006/table">
            <a:tbl>
              <a:tblPr>
                <a:noFill/>
                <a:tableStyleId>{E9F335E6-8A41-4603-956B-0146222A2397}</a:tableStyleId>
              </a:tblPr>
              <a:tblGrid>
                <a:gridCol w="188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3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25400" marR="25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Ile</a:t>
                      </a:r>
                      <a:endParaRPr sz="2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400" marR="25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Lys</a:t>
                      </a:r>
                      <a:endParaRPr sz="2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400" marR="25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</a:t>
                      </a:r>
                      <a:endParaRPr sz="2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400" marR="25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Trp</a:t>
                      </a:r>
                      <a:endParaRPr sz="2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400" marR="25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Legumes</a:t>
                      </a:r>
                      <a:endParaRPr sz="2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400" marR="25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25400" marR="254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25400" marR="254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25400" marR="254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400" marR="254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Grains</a:t>
                      </a:r>
                      <a:endParaRPr sz="2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400" marR="25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25400" marR="254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25400" marR="254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25400" marR="254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400" marR="254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Together</a:t>
                      </a:r>
                      <a:endParaRPr sz="2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400" marR="25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400" marR="254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400" marR="254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400" marR="254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400" marR="254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27" name="Google Shape;527;p19"/>
          <p:cNvPicPr preferRelativeResize="0"/>
          <p:nvPr/>
        </p:nvPicPr>
        <p:blipFill rotWithShape="1">
          <a:blip r:embed="rId3">
            <a:alphaModFix/>
          </a:blip>
          <a:srcRect l="254" t="26358" r="-253" b="335"/>
          <a:stretch/>
        </p:blipFill>
        <p:spPr>
          <a:xfrm>
            <a:off x="7233481" y="1397058"/>
            <a:ext cx="4656841" cy="5159255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"/>
          <p:cNvSpPr txBox="1">
            <a:spLocks noGrp="1"/>
          </p:cNvSpPr>
          <p:nvPr>
            <p:ph type="body" idx="1"/>
          </p:nvPr>
        </p:nvSpPr>
        <p:spPr>
          <a:xfrm>
            <a:off x="3508442" y="640973"/>
            <a:ext cx="3223098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32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" name="Google Shape;246;p2"/>
          <p:cNvGrpSpPr/>
          <p:nvPr/>
        </p:nvGrpSpPr>
        <p:grpSpPr>
          <a:xfrm>
            <a:off x="4084973" y="1480894"/>
            <a:ext cx="247575" cy="204601"/>
            <a:chOff x="2391994" y="1635646"/>
            <a:chExt cx="805454" cy="1584088"/>
          </a:xfrm>
        </p:grpSpPr>
        <p:sp>
          <p:nvSpPr>
            <p:cNvPr id="247" name="Google Shape;247;p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2"/>
          <p:cNvSpPr txBox="1"/>
          <p:nvPr/>
        </p:nvSpPr>
        <p:spPr>
          <a:xfrm>
            <a:off x="4626279" y="1445948"/>
            <a:ext cx="597687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human body contains an estimated 30,000 different kinds of proteins.</a:t>
            </a:r>
            <a:endParaRPr/>
          </a:p>
        </p:txBody>
      </p:sp>
      <p:grpSp>
        <p:nvGrpSpPr>
          <p:cNvPr id="250" name="Google Shape;250;p2"/>
          <p:cNvGrpSpPr/>
          <p:nvPr/>
        </p:nvGrpSpPr>
        <p:grpSpPr>
          <a:xfrm>
            <a:off x="4084973" y="2210293"/>
            <a:ext cx="247575" cy="204601"/>
            <a:chOff x="2391994" y="1635646"/>
            <a:chExt cx="805454" cy="1584088"/>
          </a:xfrm>
        </p:grpSpPr>
        <p:sp>
          <p:nvSpPr>
            <p:cNvPr id="251" name="Google Shape;251;p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2"/>
          <p:cNvSpPr txBox="1"/>
          <p:nvPr/>
        </p:nvSpPr>
        <p:spPr>
          <a:xfrm>
            <a:off x="4626279" y="2114619"/>
            <a:ext cx="558356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Proteins are more complex than carbohydrates or fats.</a:t>
            </a:r>
            <a:endParaRPr/>
          </a:p>
        </p:txBody>
      </p:sp>
      <p:grpSp>
        <p:nvGrpSpPr>
          <p:cNvPr id="254" name="Google Shape;254;p2"/>
          <p:cNvGrpSpPr/>
          <p:nvPr/>
        </p:nvGrpSpPr>
        <p:grpSpPr>
          <a:xfrm>
            <a:off x="4084972" y="2973079"/>
            <a:ext cx="247575" cy="204601"/>
            <a:chOff x="2391994" y="1635646"/>
            <a:chExt cx="805454" cy="1584088"/>
          </a:xfrm>
        </p:grpSpPr>
        <p:sp>
          <p:nvSpPr>
            <p:cNvPr id="255" name="Google Shape;255;p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2"/>
          <p:cNvSpPr txBox="1"/>
          <p:nvPr/>
        </p:nvSpPr>
        <p:spPr>
          <a:xfrm>
            <a:off x="4626277" y="2906890"/>
            <a:ext cx="597687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vital cellular working molecules. </a:t>
            </a:r>
            <a:endParaRPr/>
          </a:p>
        </p:txBody>
      </p:sp>
      <p:grpSp>
        <p:nvGrpSpPr>
          <p:cNvPr id="258" name="Google Shape;258;p2"/>
          <p:cNvGrpSpPr/>
          <p:nvPr/>
        </p:nvGrpSpPr>
        <p:grpSpPr>
          <a:xfrm>
            <a:off x="4084973" y="3425498"/>
            <a:ext cx="247575" cy="204601"/>
            <a:chOff x="2391994" y="1635646"/>
            <a:chExt cx="805454" cy="1584088"/>
          </a:xfrm>
        </p:grpSpPr>
        <p:sp>
          <p:nvSpPr>
            <p:cNvPr id="259" name="Google Shape;259;p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2"/>
          <p:cNvSpPr txBox="1"/>
          <p:nvPr/>
        </p:nvSpPr>
        <p:spPr>
          <a:xfrm>
            <a:off x="4626279" y="3360607"/>
            <a:ext cx="558356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constitute approximately 20 % of body weight</a:t>
            </a:r>
            <a:endParaRPr/>
          </a:p>
        </p:txBody>
      </p:sp>
      <p:sp>
        <p:nvSpPr>
          <p:cNvPr id="262" name="Google Shape;262;p2"/>
          <p:cNvSpPr/>
          <p:nvPr/>
        </p:nvSpPr>
        <p:spPr>
          <a:xfrm>
            <a:off x="4626278" y="4158379"/>
            <a:ext cx="5976871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Proteins are available as:</a:t>
            </a:r>
            <a:endParaRPr/>
          </a:p>
          <a:p>
            <a:pPr marL="380990" marR="0" lvl="0" indent="-38099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&gt;"/>
            </a:pPr>
            <a:r>
              <a:rPr lang="en-US" sz="22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proteins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(enzymes, antibodies, hormones, cellular “pumps”…)</a:t>
            </a:r>
            <a:endParaRPr/>
          </a:p>
          <a:p>
            <a:pPr marL="380990" marR="0" lvl="0" indent="-38099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&gt;"/>
            </a:pPr>
            <a:r>
              <a:rPr lang="en-US" sz="22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Structural proteins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(cell membranes, tendons, ligaments, muscles, bones, teeth, hair, nails…)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3" name="Google Shape;263;p2"/>
          <p:cNvGrpSpPr/>
          <p:nvPr/>
        </p:nvGrpSpPr>
        <p:grpSpPr>
          <a:xfrm>
            <a:off x="4106517" y="4217603"/>
            <a:ext cx="247575" cy="204601"/>
            <a:chOff x="2391994" y="1635646"/>
            <a:chExt cx="805454" cy="1584088"/>
          </a:xfrm>
        </p:grpSpPr>
        <p:sp>
          <p:nvSpPr>
            <p:cNvPr id="264" name="Google Shape;264;p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0"/>
          <p:cNvSpPr txBox="1">
            <a:spLocks noGrp="1"/>
          </p:cNvSpPr>
          <p:nvPr>
            <p:ph type="body" idx="1"/>
          </p:nvPr>
        </p:nvSpPr>
        <p:spPr>
          <a:xfrm>
            <a:off x="4899803" y="1286072"/>
            <a:ext cx="4945811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Body Protein Needs</a:t>
            </a:r>
            <a:endParaRPr/>
          </a:p>
        </p:txBody>
      </p:sp>
      <p:sp>
        <p:nvSpPr>
          <p:cNvPr id="534" name="Google Shape;534;p20"/>
          <p:cNvSpPr/>
          <p:nvPr/>
        </p:nvSpPr>
        <p:spPr>
          <a:xfrm>
            <a:off x="5873712" y="1535502"/>
            <a:ext cx="5743193" cy="467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Protein recommendations for infants, growing children, and pregnant and lactating  women  and athletes 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somewhat higher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 those for the general population.</a:t>
            </a:r>
            <a:endParaRPr/>
          </a:p>
          <a:p>
            <a:pPr marL="609585" marR="0" lvl="0" indent="-46988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 athletes in training do not typically need to increase their protein intakes because the additional foods they eat to meet their high energy needs deliver protein as well. </a:t>
            </a:r>
            <a:endParaRPr/>
          </a:p>
        </p:txBody>
      </p:sp>
      <p:pic>
        <p:nvPicPr>
          <p:cNvPr id="535" name="Google Shape;53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600" y="1450805"/>
            <a:ext cx="2746034" cy="182520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536" name="Google Shape;53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92236" y="2783595"/>
            <a:ext cx="2746034" cy="18306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537" name="Google Shape;53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599" y="4183883"/>
            <a:ext cx="2746034" cy="18306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grpSp>
        <p:nvGrpSpPr>
          <p:cNvPr id="538" name="Google Shape;538;p20"/>
          <p:cNvGrpSpPr/>
          <p:nvPr/>
        </p:nvGrpSpPr>
        <p:grpSpPr>
          <a:xfrm>
            <a:off x="5716242" y="2158715"/>
            <a:ext cx="157470" cy="204694"/>
            <a:chOff x="2391994" y="1635646"/>
            <a:chExt cx="805454" cy="1584088"/>
          </a:xfrm>
        </p:grpSpPr>
        <p:sp>
          <p:nvSpPr>
            <p:cNvPr id="539" name="Google Shape;539;p20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20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20"/>
          <p:cNvGrpSpPr/>
          <p:nvPr/>
        </p:nvGrpSpPr>
        <p:grpSpPr>
          <a:xfrm>
            <a:off x="5716242" y="4175609"/>
            <a:ext cx="157470" cy="204694"/>
            <a:chOff x="2391994" y="1635646"/>
            <a:chExt cx="805454" cy="1584088"/>
          </a:xfrm>
        </p:grpSpPr>
        <p:sp>
          <p:nvSpPr>
            <p:cNvPr id="542" name="Google Shape;542;p20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20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1"/>
          <p:cNvSpPr txBox="1">
            <a:spLocks noGrp="1"/>
          </p:cNvSpPr>
          <p:nvPr>
            <p:ph type="title"/>
          </p:nvPr>
        </p:nvSpPr>
        <p:spPr>
          <a:xfrm>
            <a:off x="5297642" y="2694897"/>
            <a:ext cx="4827561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/>
          </a:p>
        </p:txBody>
      </p:sp>
      <p:sp>
        <p:nvSpPr>
          <p:cNvPr id="550" name="Google Shape;550;p21"/>
          <p:cNvSpPr txBox="1">
            <a:spLocks noGrp="1"/>
          </p:cNvSpPr>
          <p:nvPr>
            <p:ph type="body" idx="4294967295"/>
          </p:nvPr>
        </p:nvSpPr>
        <p:spPr>
          <a:xfrm>
            <a:off x="0" y="532966"/>
            <a:ext cx="121920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01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Body Protein Needs</a:t>
            </a:r>
            <a:endParaRPr/>
          </a:p>
        </p:txBody>
      </p:sp>
      <p:sp>
        <p:nvSpPr>
          <p:cNvPr id="551" name="Google Shape;551;p21"/>
          <p:cNvSpPr/>
          <p:nvPr/>
        </p:nvSpPr>
        <p:spPr>
          <a:xfrm>
            <a:off x="6142201" y="4101198"/>
            <a:ext cx="5107986" cy="2284079"/>
          </a:xfrm>
          <a:prstGeom prst="roundRect">
            <a:avLst>
              <a:gd name="adj" fmla="val 12588"/>
            </a:avLst>
          </a:prstGeom>
          <a:solidFill>
            <a:schemeClr val="lt1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2" name="Google Shape;552;p21"/>
          <p:cNvGrpSpPr/>
          <p:nvPr/>
        </p:nvGrpSpPr>
        <p:grpSpPr>
          <a:xfrm>
            <a:off x="941813" y="1376244"/>
            <a:ext cx="10308374" cy="5052835"/>
            <a:chOff x="946528" y="1545254"/>
            <a:chExt cx="10308374" cy="4743396"/>
          </a:xfrm>
        </p:grpSpPr>
        <p:sp>
          <p:nvSpPr>
            <p:cNvPr id="553" name="Google Shape;553;p21"/>
            <p:cNvSpPr/>
            <p:nvPr/>
          </p:nvSpPr>
          <p:spPr>
            <a:xfrm>
              <a:off x="946528" y="1545254"/>
              <a:ext cx="5091726" cy="4743396"/>
            </a:xfrm>
            <a:prstGeom prst="roundRect">
              <a:avLst>
                <a:gd name="adj" fmla="val 12588"/>
              </a:avLst>
            </a:prstGeom>
            <a:solidFill>
              <a:schemeClr val="l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6146916" y="1545254"/>
              <a:ext cx="5107986" cy="2458367"/>
            </a:xfrm>
            <a:prstGeom prst="roundRect">
              <a:avLst>
                <a:gd name="adj" fmla="val 12588"/>
              </a:avLst>
            </a:prstGeom>
            <a:solidFill>
              <a:schemeClr val="lt1"/>
            </a:solidFill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5" name="Google Shape;555;p21"/>
          <p:cNvGrpSpPr/>
          <p:nvPr/>
        </p:nvGrpSpPr>
        <p:grpSpPr>
          <a:xfrm>
            <a:off x="1781052" y="1563256"/>
            <a:ext cx="4195838" cy="5071077"/>
            <a:chOff x="489874" y="1672901"/>
            <a:chExt cx="2216987" cy="4298506"/>
          </a:xfrm>
        </p:grpSpPr>
        <p:sp>
          <p:nvSpPr>
            <p:cNvPr id="556" name="Google Shape;556;p21"/>
            <p:cNvSpPr txBox="1"/>
            <p:nvPr/>
          </p:nvSpPr>
          <p:spPr>
            <a:xfrm>
              <a:off x="489874" y="2167671"/>
              <a:ext cx="2216987" cy="3803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2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&gt;"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Age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requirements decrease with age</a:t>
              </a:r>
              <a:endParaRPr/>
            </a:p>
            <a:p>
              <a:pPr marL="285750" marR="0" lvl="2" indent="-17145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2" indent="-28575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&gt;"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Body size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increase with body size/weight</a:t>
              </a:r>
              <a:endParaRPr/>
            </a:p>
            <a:p>
              <a:pPr marL="285750" marR="0" lvl="2" indent="-17145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2" indent="-28575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&gt;"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Pregnant and lactating women: 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higher than other adults</a:t>
              </a:r>
              <a:endParaRPr/>
            </a:p>
            <a:p>
              <a:pPr marL="285750" marR="0" lvl="2" indent="-17145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2" indent="-28575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&gt;"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Sick or immuno-compromised: 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higher</a:t>
              </a:r>
              <a:endParaRPr/>
            </a:p>
            <a:p>
              <a:pPr marL="285750" marR="0" lvl="2" indent="-17145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2" indent="-28575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&gt;"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Infants and growing children: 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recommendation is higher</a:t>
              </a:r>
              <a:endParaRPr/>
            </a:p>
            <a:p>
              <a:pPr marL="0" marR="0" lvl="2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21"/>
            <p:cNvSpPr txBox="1"/>
            <p:nvPr/>
          </p:nvSpPr>
          <p:spPr>
            <a:xfrm>
              <a:off x="847371" y="1672901"/>
              <a:ext cx="991992" cy="360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Depends on</a:t>
              </a:r>
              <a:endPara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8" name="Google Shape;558;p21"/>
          <p:cNvGrpSpPr/>
          <p:nvPr/>
        </p:nvGrpSpPr>
        <p:grpSpPr>
          <a:xfrm>
            <a:off x="6147815" y="1673953"/>
            <a:ext cx="5047967" cy="2154876"/>
            <a:chOff x="-258103" y="1705172"/>
            <a:chExt cx="3141873" cy="2527879"/>
          </a:xfrm>
        </p:grpSpPr>
        <p:sp>
          <p:nvSpPr>
            <p:cNvPr id="559" name="Google Shape;559;p21"/>
            <p:cNvSpPr txBox="1"/>
            <p:nvPr/>
          </p:nvSpPr>
          <p:spPr>
            <a:xfrm>
              <a:off x="496190" y="2392890"/>
              <a:ext cx="2373053" cy="1840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2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RDA for Adults: </a:t>
              </a:r>
              <a:endParaRPr/>
            </a:p>
            <a:p>
              <a:pPr marL="285750" marR="0" lvl="2" indent="-28575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&gt;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0.8g/kg/day  </a:t>
              </a:r>
              <a:endParaRPr/>
            </a:p>
            <a:p>
              <a:pPr marL="285750" marR="0" lvl="2" indent="-28575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&gt;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10-35% of total daily calories </a:t>
              </a:r>
              <a:endParaRPr/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21"/>
            <p:cNvSpPr txBox="1"/>
            <p:nvPr/>
          </p:nvSpPr>
          <p:spPr>
            <a:xfrm>
              <a:off x="-258103" y="1705172"/>
              <a:ext cx="3141873" cy="498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Adults</a:t>
              </a:r>
              <a:endParaRPr/>
            </a:p>
          </p:txBody>
        </p:sp>
      </p:grpSp>
      <p:grpSp>
        <p:nvGrpSpPr>
          <p:cNvPr id="561" name="Google Shape;561;p21"/>
          <p:cNvGrpSpPr/>
          <p:nvPr/>
        </p:nvGrpSpPr>
        <p:grpSpPr>
          <a:xfrm>
            <a:off x="6873597" y="4408972"/>
            <a:ext cx="4322185" cy="1244252"/>
            <a:chOff x="6884989" y="4693099"/>
            <a:chExt cx="4322185" cy="1244252"/>
          </a:xfrm>
        </p:grpSpPr>
        <p:sp>
          <p:nvSpPr>
            <p:cNvPr id="562" name="Google Shape;562;p21"/>
            <p:cNvSpPr txBox="1"/>
            <p:nvPr/>
          </p:nvSpPr>
          <p:spPr>
            <a:xfrm>
              <a:off x="6884989" y="4693099"/>
              <a:ext cx="3915706" cy="42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Body builders</a:t>
              </a:r>
              <a:endParaRPr/>
            </a:p>
          </p:txBody>
        </p:sp>
        <p:sp>
          <p:nvSpPr>
            <p:cNvPr id="563" name="Google Shape;563;p21"/>
            <p:cNvSpPr txBox="1"/>
            <p:nvPr/>
          </p:nvSpPr>
          <p:spPr>
            <a:xfrm>
              <a:off x="7394450" y="5218180"/>
              <a:ext cx="3812724" cy="7191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2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RDA for body builders: </a:t>
              </a:r>
              <a:endParaRPr/>
            </a:p>
            <a:p>
              <a:pPr marL="285750" marR="0" lvl="2" indent="-28575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&gt;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1- 2 g/kg/day</a:t>
              </a:r>
              <a:endParaRPr/>
            </a:p>
          </p:txBody>
        </p:sp>
      </p:grpSp>
      <p:pic>
        <p:nvPicPr>
          <p:cNvPr id="564" name="Google Shape;564;p21"/>
          <p:cNvPicPr preferRelativeResize="0"/>
          <p:nvPr/>
        </p:nvPicPr>
        <p:blipFill rotWithShape="1">
          <a:blip r:embed="rId3">
            <a:alphaModFix/>
          </a:blip>
          <a:srcRect l="2401" t="12927" r="50000" b="18194"/>
          <a:stretch/>
        </p:blipFill>
        <p:spPr>
          <a:xfrm>
            <a:off x="1038465" y="2912565"/>
            <a:ext cx="760058" cy="582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5305" y="3652399"/>
            <a:ext cx="336715" cy="5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21" descr="Cak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3261" y="2019042"/>
            <a:ext cx="683158" cy="68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21" descr="Hospita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8339" y="4548704"/>
            <a:ext cx="679574" cy="67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1" descr="Child with ballo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1476" y="5337032"/>
            <a:ext cx="703935" cy="703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80676" y="2371054"/>
            <a:ext cx="870906" cy="80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21"/>
          <p:cNvPicPr preferRelativeResize="0"/>
          <p:nvPr/>
        </p:nvPicPr>
        <p:blipFill rotWithShape="1">
          <a:blip r:embed="rId9">
            <a:alphaModFix/>
          </a:blip>
          <a:srcRect l="9116" r="8592" b="7424"/>
          <a:stretch/>
        </p:blipFill>
        <p:spPr>
          <a:xfrm>
            <a:off x="6399070" y="4714869"/>
            <a:ext cx="834117" cy="938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2"/>
          <p:cNvSpPr txBox="1">
            <a:spLocks noGrp="1"/>
          </p:cNvSpPr>
          <p:nvPr>
            <p:ph type="body" idx="1"/>
          </p:nvPr>
        </p:nvSpPr>
        <p:spPr>
          <a:xfrm>
            <a:off x="3630445" y="668162"/>
            <a:ext cx="6018924" cy="74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01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Health Effects of Protein</a:t>
            </a:r>
            <a:endParaRPr/>
          </a:p>
        </p:txBody>
      </p:sp>
      <p:sp>
        <p:nvSpPr>
          <p:cNvPr id="577" name="Google Shape;577;p22"/>
          <p:cNvSpPr txBox="1"/>
          <p:nvPr/>
        </p:nvSpPr>
        <p:spPr>
          <a:xfrm>
            <a:off x="1520816" y="2216522"/>
            <a:ext cx="5188222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Protein-energy malnutrition</a:t>
            </a:r>
            <a:endParaRPr/>
          </a:p>
          <a:p>
            <a:pPr marL="3429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Marasmus and kwashiorkor </a:t>
            </a:r>
            <a:endParaRPr/>
          </a:p>
        </p:txBody>
      </p:sp>
      <p:sp>
        <p:nvSpPr>
          <p:cNvPr id="578" name="Google Shape;578;p22"/>
          <p:cNvSpPr/>
          <p:nvPr/>
        </p:nvSpPr>
        <p:spPr>
          <a:xfrm>
            <a:off x="6639907" y="5454400"/>
            <a:ext cx="3987643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Acceleration of kidney deterioration</a:t>
            </a:r>
            <a:endParaRPr/>
          </a:p>
        </p:txBody>
      </p:sp>
      <p:sp>
        <p:nvSpPr>
          <p:cNvPr id="579" name="Google Shape;579;p22"/>
          <p:cNvSpPr/>
          <p:nvPr/>
        </p:nvSpPr>
        <p:spPr>
          <a:xfrm>
            <a:off x="1520817" y="1607093"/>
            <a:ext cx="3676454" cy="454330"/>
          </a:xfrm>
          <a:prstGeom prst="rect">
            <a:avLst/>
          </a:prstGeom>
          <a:solidFill>
            <a:srgbClr val="F4B08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Protein deficiency</a:t>
            </a:r>
            <a:endParaRPr/>
          </a:p>
        </p:txBody>
      </p:sp>
      <p:sp>
        <p:nvSpPr>
          <p:cNvPr id="580" name="Google Shape;580;p22"/>
          <p:cNvSpPr/>
          <p:nvPr/>
        </p:nvSpPr>
        <p:spPr>
          <a:xfrm>
            <a:off x="1520817" y="3841379"/>
            <a:ext cx="352910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Animal-protein intake</a:t>
            </a:r>
            <a:endParaRPr/>
          </a:p>
        </p:txBody>
      </p:sp>
      <p:sp>
        <p:nvSpPr>
          <p:cNvPr id="581" name="Google Shape;581;p22"/>
          <p:cNvSpPr/>
          <p:nvPr/>
        </p:nvSpPr>
        <p:spPr>
          <a:xfrm>
            <a:off x="1473346" y="5105305"/>
            <a:ext cx="3868806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Protein-rich foods such as red meat and processed meat; not protein content of diet</a:t>
            </a:r>
            <a:endParaRPr/>
          </a:p>
        </p:txBody>
      </p:sp>
      <p:sp>
        <p:nvSpPr>
          <p:cNvPr id="582" name="Google Shape;582;p22"/>
          <p:cNvSpPr/>
          <p:nvPr/>
        </p:nvSpPr>
        <p:spPr>
          <a:xfrm>
            <a:off x="1520816" y="3230323"/>
            <a:ext cx="3676453" cy="454330"/>
          </a:xfrm>
          <a:prstGeom prst="rect">
            <a:avLst/>
          </a:prstGeom>
          <a:solidFill>
            <a:srgbClr val="F4B08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Heart disease</a:t>
            </a:r>
            <a:endParaRPr/>
          </a:p>
        </p:txBody>
      </p:sp>
      <p:sp>
        <p:nvSpPr>
          <p:cNvPr id="583" name="Google Shape;583;p22"/>
          <p:cNvSpPr/>
          <p:nvPr/>
        </p:nvSpPr>
        <p:spPr>
          <a:xfrm>
            <a:off x="1520817" y="4495624"/>
            <a:ext cx="3676452" cy="454330"/>
          </a:xfrm>
          <a:prstGeom prst="rect">
            <a:avLst/>
          </a:prstGeom>
          <a:solidFill>
            <a:srgbClr val="F4B08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Cancer</a:t>
            </a:r>
            <a:endParaRPr/>
          </a:p>
        </p:txBody>
      </p:sp>
      <p:sp>
        <p:nvSpPr>
          <p:cNvPr id="584" name="Google Shape;584;p22"/>
          <p:cNvSpPr/>
          <p:nvPr/>
        </p:nvSpPr>
        <p:spPr>
          <a:xfrm>
            <a:off x="6709037" y="4844719"/>
            <a:ext cx="3676452" cy="454330"/>
          </a:xfrm>
          <a:prstGeom prst="rect">
            <a:avLst/>
          </a:prstGeom>
          <a:solidFill>
            <a:srgbClr val="F4B08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Kidney disease</a:t>
            </a:r>
            <a:endParaRPr/>
          </a:p>
        </p:txBody>
      </p:sp>
      <p:sp>
        <p:nvSpPr>
          <p:cNvPr id="585" name="Google Shape;585;p22"/>
          <p:cNvSpPr/>
          <p:nvPr/>
        </p:nvSpPr>
        <p:spPr>
          <a:xfrm>
            <a:off x="6709037" y="3579418"/>
            <a:ext cx="3676453" cy="454330"/>
          </a:xfrm>
          <a:prstGeom prst="rect">
            <a:avLst/>
          </a:prstGeom>
          <a:solidFill>
            <a:srgbClr val="F4B08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 control</a:t>
            </a:r>
            <a:endParaRPr/>
          </a:p>
        </p:txBody>
      </p:sp>
      <p:sp>
        <p:nvSpPr>
          <p:cNvPr id="586" name="Google Shape;586;p22"/>
          <p:cNvSpPr/>
          <p:nvPr/>
        </p:nvSpPr>
        <p:spPr>
          <a:xfrm>
            <a:off x="6709037" y="1607093"/>
            <a:ext cx="3676454" cy="801997"/>
          </a:xfrm>
          <a:prstGeom prst="rect">
            <a:avLst/>
          </a:prstGeom>
          <a:solidFill>
            <a:srgbClr val="F4B08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Adults bone loss (osteoporosis)</a:t>
            </a:r>
            <a:endParaRPr/>
          </a:p>
        </p:txBody>
      </p:sp>
      <p:sp>
        <p:nvSpPr>
          <p:cNvPr id="587" name="Google Shape;587;p22"/>
          <p:cNvSpPr/>
          <p:nvPr/>
        </p:nvSpPr>
        <p:spPr>
          <a:xfrm>
            <a:off x="6709037" y="2527660"/>
            <a:ext cx="4524866" cy="82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 in calcium excretion</a:t>
            </a:r>
            <a:endParaRPr/>
          </a:p>
          <a:p>
            <a:pPr marL="3429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Protein-to-calcium ratio</a:t>
            </a:r>
            <a:endParaRPr/>
          </a:p>
        </p:txBody>
      </p:sp>
      <p:sp>
        <p:nvSpPr>
          <p:cNvPr id="588" name="Google Shape;588;p22"/>
          <p:cNvSpPr/>
          <p:nvPr/>
        </p:nvSpPr>
        <p:spPr>
          <a:xfrm>
            <a:off x="6639907" y="4227912"/>
            <a:ext cx="2662396" cy="39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Hight protein diets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3"/>
          <p:cNvSpPr txBox="1">
            <a:spLocks noGrp="1"/>
          </p:cNvSpPr>
          <p:nvPr>
            <p:ph type="body" idx="4294967295"/>
          </p:nvPr>
        </p:nvSpPr>
        <p:spPr>
          <a:xfrm>
            <a:off x="5779699" y="1331160"/>
            <a:ext cx="5938529" cy="133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01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Protein Energy Malnutrition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23"/>
          <p:cNvSpPr/>
          <p:nvPr/>
        </p:nvSpPr>
        <p:spPr>
          <a:xfrm>
            <a:off x="6096000" y="2498662"/>
            <a:ext cx="6032740" cy="335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people are deprived of protein, energy, or both, the result is </a:t>
            </a: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Protein-Energy-Malnutrition (PEM)</a:t>
            </a: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It is the most widespread form of malnutrition in the world today.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PEM strikes early in childhood: </a:t>
            </a: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Marasmus and Kwashiorkor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PEM can touch many adult lives as well</a:t>
            </a: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AIDS, Cancer patients, Alcoholics, drug addicts, etc</a:t>
            </a: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pic>
        <p:nvPicPr>
          <p:cNvPr id="596" name="Google Shape;596;p23" descr="ProtMallnut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4752" y="1571465"/>
            <a:ext cx="3254165" cy="455072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grpSp>
        <p:nvGrpSpPr>
          <p:cNvPr id="597" name="Google Shape;597;p23"/>
          <p:cNvGrpSpPr/>
          <p:nvPr/>
        </p:nvGrpSpPr>
        <p:grpSpPr>
          <a:xfrm>
            <a:off x="5938529" y="2278460"/>
            <a:ext cx="157470" cy="204694"/>
            <a:chOff x="2391994" y="1635646"/>
            <a:chExt cx="805454" cy="1584088"/>
          </a:xfrm>
        </p:grpSpPr>
        <p:sp>
          <p:nvSpPr>
            <p:cNvPr id="598" name="Google Shape;598;p23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2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0" name="Google Shape;600;p23"/>
          <p:cNvGrpSpPr/>
          <p:nvPr/>
        </p:nvGrpSpPr>
        <p:grpSpPr>
          <a:xfrm>
            <a:off x="5938530" y="4272493"/>
            <a:ext cx="157470" cy="204694"/>
            <a:chOff x="2391994" y="1635646"/>
            <a:chExt cx="805454" cy="1584088"/>
          </a:xfrm>
        </p:grpSpPr>
        <p:sp>
          <p:nvSpPr>
            <p:cNvPr id="601" name="Google Shape;601;p23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2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3" name="Google Shape;603;p23"/>
          <p:cNvGrpSpPr/>
          <p:nvPr/>
        </p:nvGrpSpPr>
        <p:grpSpPr>
          <a:xfrm>
            <a:off x="5938530" y="5480425"/>
            <a:ext cx="157470" cy="204694"/>
            <a:chOff x="2391994" y="1635646"/>
            <a:chExt cx="805454" cy="1584088"/>
          </a:xfrm>
        </p:grpSpPr>
        <p:sp>
          <p:nvSpPr>
            <p:cNvPr id="604" name="Google Shape;604;p23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2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4"/>
          <p:cNvSpPr txBox="1">
            <a:spLocks noGrp="1"/>
          </p:cNvSpPr>
          <p:nvPr>
            <p:ph type="body" idx="1"/>
          </p:nvPr>
        </p:nvSpPr>
        <p:spPr>
          <a:xfrm>
            <a:off x="1518248" y="83173"/>
            <a:ext cx="8232475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Protein Energy Malnutrition</a:t>
            </a:r>
            <a:endParaRPr sz="32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2" name="Google Shape;612;p24"/>
          <p:cNvGrpSpPr/>
          <p:nvPr/>
        </p:nvGrpSpPr>
        <p:grpSpPr>
          <a:xfrm>
            <a:off x="6012917" y="3840581"/>
            <a:ext cx="5743193" cy="2783771"/>
            <a:chOff x="210996" y="1193617"/>
            <a:chExt cx="5743193" cy="3059068"/>
          </a:xfrm>
        </p:grpSpPr>
        <p:sp>
          <p:nvSpPr>
            <p:cNvPr id="613" name="Google Shape;613;p24"/>
            <p:cNvSpPr/>
            <p:nvPr/>
          </p:nvSpPr>
          <p:spPr>
            <a:xfrm>
              <a:off x="210996" y="1836568"/>
              <a:ext cx="5743193" cy="2416117"/>
            </a:xfrm>
            <a:prstGeom prst="rect">
              <a:avLst/>
            </a:prstGeom>
            <a:noFill/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609585" marR="0" lvl="0" indent="-60958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&gt;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Chronic inadequate food intake</a:t>
              </a:r>
              <a:endParaRPr/>
            </a:p>
            <a:p>
              <a:pPr marL="609585" marR="0" lvl="0" indent="-60958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&gt;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Muscle wasting (heart failure)</a:t>
              </a:r>
              <a:endParaRPr/>
            </a:p>
            <a:p>
              <a:pPr marL="609585" marR="0" lvl="0" indent="-60958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&gt;"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Inadequate energy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vitamin, mineral, and protein intake</a:t>
              </a:r>
              <a:endParaRPr/>
            </a:p>
            <a:p>
              <a:pPr marL="609585" marR="0" lvl="0" indent="-60958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&gt;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Person is shriveled and lean all over</a:t>
              </a: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822797" y="1193617"/>
              <a:ext cx="2565696" cy="76808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B. Marasmus</a:t>
              </a:r>
              <a:endParaRPr/>
            </a:p>
          </p:txBody>
        </p:sp>
      </p:grpSp>
      <p:grpSp>
        <p:nvGrpSpPr>
          <p:cNvPr id="615" name="Google Shape;615;p24"/>
          <p:cNvGrpSpPr/>
          <p:nvPr/>
        </p:nvGrpSpPr>
        <p:grpSpPr>
          <a:xfrm>
            <a:off x="6012918" y="985552"/>
            <a:ext cx="5743193" cy="2773680"/>
            <a:chOff x="5954189" y="1193617"/>
            <a:chExt cx="6078153" cy="3059069"/>
          </a:xfrm>
        </p:grpSpPr>
        <p:sp>
          <p:nvSpPr>
            <p:cNvPr id="616" name="Google Shape;616;p24"/>
            <p:cNvSpPr/>
            <p:nvPr/>
          </p:nvSpPr>
          <p:spPr>
            <a:xfrm>
              <a:off x="5954189" y="1836567"/>
              <a:ext cx="6078153" cy="2416119"/>
            </a:xfrm>
            <a:prstGeom prst="rect">
              <a:avLst/>
            </a:prstGeom>
            <a:noFill/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609585" marR="0" lvl="0" indent="-60958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&gt;"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Too little protein 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 support body functions</a:t>
              </a:r>
              <a:endParaRPr/>
            </a:p>
            <a:p>
              <a:pPr marL="609585" marR="0" lvl="0" indent="-60958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&gt;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Swollen belly and skin rash are present</a:t>
              </a:r>
              <a:endParaRPr/>
            </a:p>
            <a:p>
              <a:pPr marL="609585" marR="0" lvl="0" indent="-60958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&gt;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Risk of infection</a:t>
              </a:r>
              <a:endParaRPr/>
            </a:p>
            <a:p>
              <a:pPr marL="609585" marR="0" lvl="0" indent="-60958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&gt;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Severe acute malnutrition</a:t>
              </a:r>
              <a:endParaRPr/>
            </a:p>
            <a:p>
              <a:pPr marL="609585" marR="0" lvl="0" indent="-60958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&gt;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Happen when weaning the baby in developing countries </a:t>
              </a: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6515413" y="1193617"/>
              <a:ext cx="2565696" cy="76808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A. Kwashiorkor</a:t>
              </a:r>
              <a:endParaRPr/>
            </a:p>
          </p:txBody>
        </p:sp>
      </p:grpSp>
      <p:pic>
        <p:nvPicPr>
          <p:cNvPr id="618" name="Google Shape;61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501" y="1530768"/>
            <a:ext cx="5402170" cy="509358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5"/>
          <p:cNvSpPr/>
          <p:nvPr/>
        </p:nvSpPr>
        <p:spPr>
          <a:xfrm>
            <a:off x="711198" y="3605215"/>
            <a:ext cx="11480801" cy="2928000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25"/>
          <p:cNvSpPr/>
          <p:nvPr/>
        </p:nvSpPr>
        <p:spPr>
          <a:xfrm>
            <a:off x="0" y="1221449"/>
            <a:ext cx="4468914" cy="1865126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5" name="Google Shape;625;p2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87" r="3587"/>
          <a:stretch/>
        </p:blipFill>
        <p:spPr>
          <a:xfrm>
            <a:off x="0" y="0"/>
            <a:ext cx="4079875" cy="29273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626" name="Google Shape;626;p2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3572" r="3572"/>
          <a:stretch/>
        </p:blipFill>
        <p:spPr>
          <a:xfrm>
            <a:off x="7883525" y="3524250"/>
            <a:ext cx="4308475" cy="309086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627" name="Google Shape;627;p25"/>
          <p:cNvSpPr/>
          <p:nvPr/>
        </p:nvSpPr>
        <p:spPr>
          <a:xfrm>
            <a:off x="5702446" y="324785"/>
            <a:ext cx="3259226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High Protein Diets</a:t>
            </a:r>
            <a:endParaRPr sz="32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25"/>
          <p:cNvSpPr/>
          <p:nvPr/>
        </p:nvSpPr>
        <p:spPr>
          <a:xfrm>
            <a:off x="4468914" y="1221449"/>
            <a:ext cx="7286172" cy="1865126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09585" marR="0" lvl="0" indent="-60958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&gt;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protein diets are being used to induce rapid weight loss, however excess protein intake (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than twice the RDA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is associated with many health risks:</a:t>
            </a:r>
            <a:endParaRPr/>
          </a:p>
        </p:txBody>
      </p:sp>
      <p:sp>
        <p:nvSpPr>
          <p:cNvPr id="629" name="Google Shape;629;p25"/>
          <p:cNvSpPr/>
          <p:nvPr/>
        </p:nvSpPr>
        <p:spPr>
          <a:xfrm>
            <a:off x="711197" y="4173165"/>
            <a:ext cx="6966857" cy="22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09585" marR="0" lvl="0" indent="-60958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&gt;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Increased blood acidity (Ketosis)</a:t>
            </a:r>
            <a:endParaRPr/>
          </a:p>
          <a:p>
            <a:pPr marL="609585" marR="0" lvl="0" indent="-60958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&gt;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Kidney stones &amp; renal failure</a:t>
            </a:r>
            <a:endParaRPr/>
          </a:p>
          <a:p>
            <a:pPr marL="609585" marR="0" lvl="0" indent="-60958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&gt;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Cardiovascular disease (high in saturated fat)</a:t>
            </a:r>
            <a:endParaRPr/>
          </a:p>
          <a:p>
            <a:pPr marL="609585" marR="0" lvl="0" indent="-60958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&gt;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Osteoporosis</a:t>
            </a:r>
            <a:endParaRPr/>
          </a:p>
          <a:p>
            <a:pPr marL="609585" marR="0" lvl="0" indent="-60958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&gt;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Decreased vitamins, minerals, and fiber intake</a:t>
            </a:r>
            <a:endParaRPr/>
          </a:p>
        </p:txBody>
      </p:sp>
      <p:sp>
        <p:nvSpPr>
          <p:cNvPr id="630" name="Google Shape;630;p25"/>
          <p:cNvSpPr/>
          <p:nvPr/>
        </p:nvSpPr>
        <p:spPr>
          <a:xfrm>
            <a:off x="711200" y="3654355"/>
            <a:ext cx="2289794" cy="505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Associated risks: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6"/>
          <p:cNvSpPr/>
          <p:nvPr/>
        </p:nvSpPr>
        <p:spPr>
          <a:xfrm>
            <a:off x="802640" y="3930000"/>
            <a:ext cx="11551920" cy="2549232"/>
          </a:xfrm>
          <a:prstGeom prst="rect">
            <a:avLst/>
          </a:prstGeom>
          <a:solidFill>
            <a:srgbClr val="99DABA">
              <a:alpha val="4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6"/>
          <p:cNvSpPr/>
          <p:nvPr/>
        </p:nvSpPr>
        <p:spPr>
          <a:xfrm>
            <a:off x="0" y="1174147"/>
            <a:ext cx="12192000" cy="2185214"/>
          </a:xfrm>
          <a:prstGeom prst="rect">
            <a:avLst/>
          </a:prstGeom>
          <a:solidFill>
            <a:srgbClr val="99DABA">
              <a:alpha val="4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26"/>
          <p:cNvSpPr/>
          <p:nvPr/>
        </p:nvSpPr>
        <p:spPr>
          <a:xfrm>
            <a:off x="6007352" y="319308"/>
            <a:ext cx="2977225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Vegetarian Diets</a:t>
            </a:r>
            <a:endParaRPr sz="32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26"/>
          <p:cNvSpPr/>
          <p:nvPr/>
        </p:nvSpPr>
        <p:spPr>
          <a:xfrm>
            <a:off x="4571999" y="1155134"/>
            <a:ext cx="7286172" cy="218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09585" marR="0" lvl="0" indent="-60958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&gt;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People who opt to become vegetarian can still meet their daily protein requirement by carefully planning their meals and by knowing about protein complementation.</a:t>
            </a:r>
            <a:endParaRPr/>
          </a:p>
          <a:p>
            <a:pPr marL="609585" marR="0" lvl="0" indent="-60958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&gt;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Vegetarian diets are often characterized by: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089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fat, cholesterol and calorie intake</a:t>
            </a:r>
            <a:endParaRPr/>
          </a:p>
          <a:p>
            <a:pPr marL="800089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Increased vitamins, antioxidants and fiber intake </a:t>
            </a:r>
            <a:endParaRPr/>
          </a:p>
        </p:txBody>
      </p:sp>
      <p:sp>
        <p:nvSpPr>
          <p:cNvPr id="639" name="Google Shape;639;p26"/>
          <p:cNvSpPr/>
          <p:nvPr/>
        </p:nvSpPr>
        <p:spPr>
          <a:xfrm>
            <a:off x="1217000" y="4359413"/>
            <a:ext cx="6966857" cy="191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09585" marR="0" lvl="0" indent="-60958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&gt;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incidence of obesity &amp; Cardiovascular diseases(CVD)</a:t>
            </a:r>
            <a:endParaRPr/>
          </a:p>
          <a:p>
            <a:pPr marL="609585" marR="0" lvl="0" indent="-60958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&gt;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blood pressure</a:t>
            </a:r>
            <a:endParaRPr/>
          </a:p>
          <a:p>
            <a:pPr marL="609585" marR="0" lvl="0" indent="-60958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&gt;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incidence of diabetes</a:t>
            </a:r>
            <a:endParaRPr/>
          </a:p>
          <a:p>
            <a:pPr marL="609585" marR="0" lvl="0" indent="-60958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&gt;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cancer risks</a:t>
            </a:r>
            <a:endParaRPr/>
          </a:p>
          <a:p>
            <a:pPr marL="609585" marR="0" lvl="0" indent="-60958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&gt;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incidence of constipation</a:t>
            </a:r>
            <a:endParaRPr/>
          </a:p>
        </p:txBody>
      </p:sp>
      <p:sp>
        <p:nvSpPr>
          <p:cNvPr id="640" name="Google Shape;640;p26"/>
          <p:cNvSpPr/>
          <p:nvPr/>
        </p:nvSpPr>
        <p:spPr>
          <a:xfrm>
            <a:off x="1217000" y="3910987"/>
            <a:ext cx="2683683" cy="43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Positive health aspects:</a:t>
            </a:r>
            <a:endParaRPr/>
          </a:p>
        </p:txBody>
      </p:sp>
      <p:pic>
        <p:nvPicPr>
          <p:cNvPr id="641" name="Google Shape;641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6071" b="6071"/>
          <a:stretch/>
        </p:blipFill>
        <p:spPr>
          <a:xfrm>
            <a:off x="0" y="0"/>
            <a:ext cx="4079875" cy="29273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642" name="Google Shape;642;p2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3528" r="3529"/>
          <a:stretch/>
        </p:blipFill>
        <p:spPr>
          <a:xfrm>
            <a:off x="8450263" y="3744913"/>
            <a:ext cx="3741737" cy="311308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xfrm>
            <a:off x="5486400" y="1371600"/>
            <a:ext cx="6364360" cy="23876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Info for your interest</a:t>
            </a:r>
          </a:p>
        </p:txBody>
      </p:sp>
    </p:spTree>
    <p:extLst>
      <p:ext uri="{BB962C8B-B14F-4D97-AF65-F5344CB8AC3E}">
        <p14:creationId xmlns:p14="http://schemas.microsoft.com/office/powerpoint/2010/main" val="60409339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27" descr="06C1"/>
          <p:cNvPicPr preferRelativeResize="0"/>
          <p:nvPr/>
        </p:nvPicPr>
        <p:blipFill rotWithShape="1">
          <a:blip r:embed="rId3">
            <a:alphaModFix/>
          </a:blip>
          <a:srcRect l="1057" t="263" b="28951"/>
          <a:stretch/>
        </p:blipFill>
        <p:spPr>
          <a:xfrm>
            <a:off x="3260785" y="1825365"/>
            <a:ext cx="8683687" cy="4687578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27"/>
          <p:cNvSpPr/>
          <p:nvPr/>
        </p:nvSpPr>
        <p:spPr>
          <a:xfrm>
            <a:off x="5042769" y="1026674"/>
            <a:ext cx="4457823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Vegetarian Food Pyramid</a:t>
            </a:r>
            <a:endParaRPr sz="32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28" descr="C:\Files\Projects\UN10e\MMMgr\01Images\Chapter 06\fig06_01.gif"/>
          <p:cNvPicPr preferRelativeResize="0"/>
          <p:nvPr/>
        </p:nvPicPr>
        <p:blipFill rotWithShape="1">
          <a:blip r:embed="rId3">
            <a:alphaModFix/>
          </a:blip>
          <a:srcRect l="12131" t="8974" r="12919" b="10256"/>
          <a:stretch/>
        </p:blipFill>
        <p:spPr>
          <a:xfrm>
            <a:off x="3713193" y="1890442"/>
            <a:ext cx="6400799" cy="39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28"/>
          <p:cNvSpPr/>
          <p:nvPr/>
        </p:nvSpPr>
        <p:spPr>
          <a:xfrm>
            <a:off x="5760874" y="828266"/>
            <a:ext cx="2305439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Amino Acids</a:t>
            </a:r>
            <a:endParaRPr sz="32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"/>
          <p:cNvSpPr txBox="1">
            <a:spLocks noGrp="1"/>
          </p:cNvSpPr>
          <p:nvPr>
            <p:ph type="body" idx="4294967295"/>
          </p:nvPr>
        </p:nvSpPr>
        <p:spPr>
          <a:xfrm>
            <a:off x="5186363" y="644525"/>
            <a:ext cx="7005637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01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Proteins </a:t>
            </a:r>
            <a:endParaRPr sz="32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" name="Google Shape;271;p3"/>
          <p:cNvGrpSpPr/>
          <p:nvPr/>
        </p:nvGrpSpPr>
        <p:grpSpPr>
          <a:xfrm>
            <a:off x="4804465" y="1412776"/>
            <a:ext cx="157470" cy="204694"/>
            <a:chOff x="2391994" y="1635646"/>
            <a:chExt cx="805454" cy="1584088"/>
          </a:xfrm>
        </p:grpSpPr>
        <p:sp>
          <p:nvSpPr>
            <p:cNvPr id="272" name="Google Shape;272;p3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3"/>
          <p:cNvSpPr txBox="1"/>
          <p:nvPr/>
        </p:nvSpPr>
        <p:spPr>
          <a:xfrm>
            <a:off x="5241303" y="1282998"/>
            <a:ext cx="4177436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Proteins contain: </a:t>
            </a:r>
            <a:endParaRPr/>
          </a:p>
          <a:p>
            <a:pPr marL="380990" marR="0" lvl="0" indent="-38099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&gt;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Carbon </a:t>
            </a:r>
            <a:endParaRPr/>
          </a:p>
          <a:p>
            <a:pPr marL="380990" marR="0" lvl="0" indent="-38099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&gt;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Hydrogen </a:t>
            </a:r>
            <a:endParaRPr/>
          </a:p>
          <a:p>
            <a:pPr marL="380990" marR="0" lvl="0" indent="-38099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&gt;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Oxygen</a:t>
            </a:r>
            <a:endParaRPr/>
          </a:p>
          <a:p>
            <a:pPr marL="380990" marR="0" lvl="0" indent="-38099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&gt;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Nitrogen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Arranged into </a:t>
            </a:r>
            <a:r>
              <a:rPr lang="en-US" sz="22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amino acids </a:t>
            </a:r>
            <a:r>
              <a:rPr lang="en-US" sz="2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linked in a chain.</a:t>
            </a:r>
            <a:endParaRPr sz="22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5" name="Google Shape;275;p3"/>
          <p:cNvGrpSpPr/>
          <p:nvPr/>
        </p:nvGrpSpPr>
        <p:grpSpPr>
          <a:xfrm>
            <a:off x="4804465" y="4031387"/>
            <a:ext cx="157470" cy="204694"/>
            <a:chOff x="2391994" y="1635646"/>
            <a:chExt cx="805454" cy="1584088"/>
          </a:xfrm>
        </p:grpSpPr>
        <p:sp>
          <p:nvSpPr>
            <p:cNvPr id="276" name="Google Shape;276;p3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p3"/>
          <p:cNvSpPr txBox="1"/>
          <p:nvPr/>
        </p:nvSpPr>
        <p:spPr>
          <a:xfrm>
            <a:off x="5241301" y="3901610"/>
            <a:ext cx="557213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Proteins are </a:t>
            </a: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macromolecules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They are constructed from chains of amino acids </a:t>
            </a: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(peptides) </a:t>
            </a:r>
            <a:endParaRPr dirty="0"/>
          </a:p>
        </p:txBody>
      </p:sp>
      <p:sp>
        <p:nvSpPr>
          <p:cNvPr id="279" name="Google Shape;279;p3"/>
          <p:cNvSpPr/>
          <p:nvPr/>
        </p:nvSpPr>
        <p:spPr>
          <a:xfrm>
            <a:off x="5287587" y="5029736"/>
            <a:ext cx="538689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are much smaller peptides and some much larger (the largest protein found in skeletal and cardiac muscle)</a:t>
            </a:r>
            <a:endParaRPr/>
          </a:p>
        </p:txBody>
      </p:sp>
      <p:grpSp>
        <p:nvGrpSpPr>
          <p:cNvPr id="280" name="Google Shape;280;p3"/>
          <p:cNvGrpSpPr/>
          <p:nvPr/>
        </p:nvGrpSpPr>
        <p:grpSpPr>
          <a:xfrm>
            <a:off x="4829577" y="5075644"/>
            <a:ext cx="157470" cy="204694"/>
            <a:chOff x="2391994" y="1635646"/>
            <a:chExt cx="805454" cy="1584088"/>
          </a:xfrm>
        </p:grpSpPr>
        <p:sp>
          <p:nvSpPr>
            <p:cNvPr id="281" name="Google Shape;281;p3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29" descr="aminoaci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6418" y="2758859"/>
            <a:ext cx="6396038" cy="3910013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29"/>
          <p:cNvSpPr/>
          <p:nvPr/>
        </p:nvSpPr>
        <p:spPr>
          <a:xfrm>
            <a:off x="603438" y="1449238"/>
            <a:ext cx="10421257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AA contains: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an </a:t>
            </a:r>
            <a:r>
              <a:rPr lang="en-US" sz="22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amine group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one end (nitrogen – containing part)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an </a:t>
            </a:r>
            <a:r>
              <a:rPr lang="en-US" sz="22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acid group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the other end (COOH)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 distinctive </a:t>
            </a:r>
            <a:r>
              <a:rPr lang="en-US" sz="22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side chain</a:t>
            </a:r>
            <a:endParaRPr/>
          </a:p>
        </p:txBody>
      </p:sp>
      <p:sp>
        <p:nvSpPr>
          <p:cNvPr id="664" name="Google Shape;664;p29"/>
          <p:cNvSpPr/>
          <p:nvPr/>
        </p:nvSpPr>
        <p:spPr>
          <a:xfrm flipH="1">
            <a:off x="8268418" y="1844458"/>
            <a:ext cx="3581400" cy="2590800"/>
          </a:xfrm>
          <a:prstGeom prst="flowChartMagneticTape">
            <a:avLst/>
          </a:prstGeom>
          <a:solidFill>
            <a:schemeClr val="l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Side chain differs in size, shape and electrical charge → gives identity and chemical nature to each AA</a:t>
            </a:r>
            <a:endParaRPr/>
          </a:p>
        </p:txBody>
      </p:sp>
      <p:sp>
        <p:nvSpPr>
          <p:cNvPr id="665" name="Google Shape;665;p29"/>
          <p:cNvSpPr/>
          <p:nvPr/>
        </p:nvSpPr>
        <p:spPr>
          <a:xfrm>
            <a:off x="4943280" y="724272"/>
            <a:ext cx="2305439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Amino Acids</a:t>
            </a:r>
            <a:endParaRPr sz="32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30" descr="0602"/>
          <p:cNvPicPr preferRelativeResize="0"/>
          <p:nvPr/>
        </p:nvPicPr>
        <p:blipFill rotWithShape="1">
          <a:blip r:embed="rId3">
            <a:alphaModFix/>
          </a:blip>
          <a:srcRect b="3367"/>
          <a:stretch/>
        </p:blipFill>
        <p:spPr>
          <a:xfrm>
            <a:off x="4413575" y="1269727"/>
            <a:ext cx="6453624" cy="5061932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30"/>
          <p:cNvSpPr/>
          <p:nvPr/>
        </p:nvSpPr>
        <p:spPr>
          <a:xfrm>
            <a:off x="4943280" y="526342"/>
            <a:ext cx="2305439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Amino Acids</a:t>
            </a:r>
            <a:endParaRPr sz="32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31" descr="C:\Files\Projects\UN10e\MMMgr\01Images\Chapter 06\fig06_03.gif"/>
          <p:cNvPicPr preferRelativeResize="0"/>
          <p:nvPr/>
        </p:nvPicPr>
        <p:blipFill rotWithShape="1">
          <a:blip r:embed="rId3">
            <a:alphaModFix/>
          </a:blip>
          <a:srcRect t="3531"/>
          <a:stretch/>
        </p:blipFill>
        <p:spPr>
          <a:xfrm>
            <a:off x="553528" y="1570006"/>
            <a:ext cx="11084944" cy="4631083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31"/>
          <p:cNvSpPr/>
          <p:nvPr/>
        </p:nvSpPr>
        <p:spPr>
          <a:xfrm>
            <a:off x="4114720" y="518887"/>
            <a:ext cx="396256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Proteins: Composition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32" descr="C6t1"/>
          <p:cNvPicPr preferRelativeResize="0"/>
          <p:nvPr/>
        </p:nvPicPr>
        <p:blipFill rotWithShape="1">
          <a:blip r:embed="rId3">
            <a:alphaModFix/>
          </a:blip>
          <a:srcRect l="2224" t="28892" r="1953" b="2395"/>
          <a:stretch/>
        </p:blipFill>
        <p:spPr>
          <a:xfrm>
            <a:off x="3614467" y="1811547"/>
            <a:ext cx="8177843" cy="4701396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32"/>
          <p:cNvSpPr/>
          <p:nvPr/>
        </p:nvSpPr>
        <p:spPr>
          <a:xfrm>
            <a:off x="3614467" y="621232"/>
            <a:ext cx="6623857" cy="97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Terms Used to Describe Vegetarians and Their Diets</a:t>
            </a:r>
            <a:endParaRPr sz="32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4"/>
          <p:cNvGrpSpPr/>
          <p:nvPr/>
        </p:nvGrpSpPr>
        <p:grpSpPr>
          <a:xfrm>
            <a:off x="772736" y="1606539"/>
            <a:ext cx="177644" cy="296387"/>
            <a:chOff x="2391994" y="1635646"/>
            <a:chExt cx="805454" cy="1584088"/>
          </a:xfrm>
        </p:grpSpPr>
        <p:sp>
          <p:nvSpPr>
            <p:cNvPr id="288" name="Google Shape;288;p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4"/>
          <p:cNvSpPr txBox="1"/>
          <p:nvPr/>
        </p:nvSpPr>
        <p:spPr>
          <a:xfrm>
            <a:off x="1147943" y="1606540"/>
            <a:ext cx="484645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Amino acids are the building blocks of proteins. </a:t>
            </a:r>
            <a:endParaRPr/>
          </a:p>
        </p:txBody>
      </p:sp>
      <p:grpSp>
        <p:nvGrpSpPr>
          <p:cNvPr id="291" name="Google Shape;291;p4"/>
          <p:cNvGrpSpPr/>
          <p:nvPr/>
        </p:nvGrpSpPr>
        <p:grpSpPr>
          <a:xfrm>
            <a:off x="772734" y="2338647"/>
            <a:ext cx="177644" cy="296387"/>
            <a:chOff x="2391994" y="1635646"/>
            <a:chExt cx="805454" cy="1584088"/>
          </a:xfrm>
        </p:grpSpPr>
        <p:sp>
          <p:nvSpPr>
            <p:cNvPr id="292" name="Google Shape;292;p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4"/>
          <p:cNvSpPr txBox="1"/>
          <p:nvPr/>
        </p:nvSpPr>
        <p:spPr>
          <a:xfrm>
            <a:off x="1147941" y="2258480"/>
            <a:ext cx="4973201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All amino acids have the same base structure:</a:t>
            </a:r>
            <a:endParaRPr/>
          </a:p>
          <a:p>
            <a:pPr marL="380990" marR="0" lvl="1" indent="-380990" algn="l" rtl="0">
              <a:spcBef>
                <a:spcPts val="440"/>
              </a:spcBef>
              <a:spcAft>
                <a:spcPts val="0"/>
              </a:spcAft>
              <a:buClr>
                <a:srgbClr val="619200"/>
              </a:buClr>
              <a:buSzPts val="2200"/>
              <a:buFont typeface="Times New Roman"/>
              <a:buChar char="&gt;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amino group</a:t>
            </a:r>
            <a:endParaRPr/>
          </a:p>
          <a:p>
            <a:pPr marL="380990" marR="0" lvl="1" indent="-380990" algn="l" rtl="0">
              <a:spcBef>
                <a:spcPts val="440"/>
              </a:spcBef>
              <a:spcAft>
                <a:spcPts val="0"/>
              </a:spcAft>
              <a:buClr>
                <a:srgbClr val="619200"/>
              </a:buClr>
              <a:buSzPts val="2200"/>
              <a:buFont typeface="Times New Roman"/>
              <a:buChar char="&gt;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acid group</a:t>
            </a:r>
            <a:endParaRPr/>
          </a:p>
          <a:p>
            <a:pPr marL="380990" marR="0" lvl="1" indent="-380990" algn="l" rtl="0">
              <a:spcBef>
                <a:spcPts val="440"/>
              </a:spcBef>
              <a:spcAft>
                <a:spcPts val="0"/>
              </a:spcAft>
              <a:buClr>
                <a:srgbClr val="619200"/>
              </a:buClr>
              <a:buSzPts val="2200"/>
              <a:buFont typeface="Times New Roman"/>
              <a:buChar char="&gt;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hydrogen atom, </a:t>
            </a:r>
            <a:endParaRPr/>
          </a:p>
          <a:p>
            <a:pPr marL="380990" marR="0" lvl="1" indent="-380990" algn="l" rtl="0">
              <a:spcBef>
                <a:spcPts val="440"/>
              </a:spcBef>
              <a:spcAft>
                <a:spcPts val="0"/>
              </a:spcAft>
              <a:buClr>
                <a:srgbClr val="619200"/>
              </a:buClr>
              <a:buSzPts val="2200"/>
              <a:buFont typeface="Times New Roman"/>
              <a:buChar char="&gt;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special side group</a:t>
            </a:r>
            <a:endParaRPr/>
          </a:p>
          <a:p>
            <a:pPr marL="0" marR="0" lvl="1" indent="0" algn="l" rtl="0"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all attached to a central carbon atom.</a:t>
            </a:r>
            <a:endParaRPr/>
          </a:p>
        </p:txBody>
      </p:sp>
      <p:pic>
        <p:nvPicPr>
          <p:cNvPr id="295" name="Google Shape;295;p4"/>
          <p:cNvPicPr preferRelativeResize="0"/>
          <p:nvPr/>
        </p:nvPicPr>
        <p:blipFill rotWithShape="1">
          <a:blip r:embed="rId3">
            <a:alphaModFix/>
          </a:blip>
          <a:srcRect l="12077" r="8098"/>
          <a:stretch/>
        </p:blipFill>
        <p:spPr>
          <a:xfrm>
            <a:off x="7010421" y="1763948"/>
            <a:ext cx="4033636" cy="3789829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grpSp>
        <p:nvGrpSpPr>
          <p:cNvPr id="296" name="Google Shape;296;p4"/>
          <p:cNvGrpSpPr/>
          <p:nvPr/>
        </p:nvGrpSpPr>
        <p:grpSpPr>
          <a:xfrm>
            <a:off x="772735" y="5043279"/>
            <a:ext cx="177644" cy="296387"/>
            <a:chOff x="2391994" y="1635646"/>
            <a:chExt cx="805454" cy="1584088"/>
          </a:xfrm>
        </p:grpSpPr>
        <p:sp>
          <p:nvSpPr>
            <p:cNvPr id="297" name="Google Shape;297;p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4"/>
          <p:cNvSpPr txBox="1"/>
          <p:nvPr/>
        </p:nvSpPr>
        <p:spPr>
          <a:xfrm>
            <a:off x="1147939" y="4966913"/>
            <a:ext cx="542531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side groups on amino acids vary from one amino acid to the other</a:t>
            </a:r>
            <a:endParaRPr/>
          </a:p>
        </p:txBody>
      </p:sp>
      <p:sp>
        <p:nvSpPr>
          <p:cNvPr id="300" name="Google Shape;300;p4"/>
          <p:cNvSpPr/>
          <p:nvPr/>
        </p:nvSpPr>
        <p:spPr>
          <a:xfrm>
            <a:off x="1147939" y="5650860"/>
            <a:ext cx="521922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20 different type of amino acid each has a different side group.</a:t>
            </a:r>
            <a:endParaRPr/>
          </a:p>
        </p:txBody>
      </p:sp>
      <p:grpSp>
        <p:nvGrpSpPr>
          <p:cNvPr id="301" name="Google Shape;301;p4"/>
          <p:cNvGrpSpPr/>
          <p:nvPr/>
        </p:nvGrpSpPr>
        <p:grpSpPr>
          <a:xfrm>
            <a:off x="700462" y="5780655"/>
            <a:ext cx="177645" cy="281078"/>
            <a:chOff x="2391994" y="1635646"/>
            <a:chExt cx="805454" cy="1584088"/>
          </a:xfrm>
        </p:grpSpPr>
        <p:sp>
          <p:nvSpPr>
            <p:cNvPr id="302" name="Google Shape;302;p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4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p4"/>
          <p:cNvSpPr txBox="1"/>
          <p:nvPr/>
        </p:nvSpPr>
        <p:spPr>
          <a:xfrm>
            <a:off x="700462" y="882865"/>
            <a:ext cx="371136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Amino Acids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"/>
          <p:cNvSpPr txBox="1">
            <a:spLocks noGrp="1"/>
          </p:cNvSpPr>
          <p:nvPr>
            <p:ph type="body" idx="1"/>
          </p:nvPr>
        </p:nvSpPr>
        <p:spPr>
          <a:xfrm>
            <a:off x="2516220" y="1238364"/>
            <a:ext cx="4903141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Amino Acids</a:t>
            </a:r>
            <a:endParaRPr sz="32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0" name="Google Shape;310;p5"/>
          <p:cNvGrpSpPr/>
          <p:nvPr/>
        </p:nvGrpSpPr>
        <p:grpSpPr>
          <a:xfrm>
            <a:off x="3900698" y="2088494"/>
            <a:ext cx="192370" cy="315506"/>
            <a:chOff x="2391994" y="1635646"/>
            <a:chExt cx="805454" cy="1584088"/>
          </a:xfrm>
        </p:grpSpPr>
        <p:sp>
          <p:nvSpPr>
            <p:cNvPr id="311" name="Google Shape;311;p5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5"/>
          <p:cNvGrpSpPr/>
          <p:nvPr/>
        </p:nvGrpSpPr>
        <p:grpSpPr>
          <a:xfrm>
            <a:off x="3900698" y="2816801"/>
            <a:ext cx="192370" cy="315506"/>
            <a:chOff x="2391994" y="1635646"/>
            <a:chExt cx="805454" cy="1584088"/>
          </a:xfrm>
        </p:grpSpPr>
        <p:sp>
          <p:nvSpPr>
            <p:cNvPr id="314" name="Google Shape;314;p5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5"/>
          <p:cNvSpPr/>
          <p:nvPr/>
        </p:nvSpPr>
        <p:spPr>
          <a:xfrm>
            <a:off x="4354368" y="2070072"/>
            <a:ext cx="646118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20 different amino acids that occur in nature of which 9 are essential.</a:t>
            </a:r>
            <a:endParaRPr/>
          </a:p>
        </p:txBody>
      </p:sp>
      <p:sp>
        <p:nvSpPr>
          <p:cNvPr id="317" name="Google Shape;317;p5"/>
          <p:cNvSpPr/>
          <p:nvPr/>
        </p:nvSpPr>
        <p:spPr>
          <a:xfrm>
            <a:off x="4398036" y="2816802"/>
            <a:ext cx="646118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amino acid has different characteristics.</a:t>
            </a:r>
            <a:endParaRPr/>
          </a:p>
        </p:txBody>
      </p:sp>
      <p:grpSp>
        <p:nvGrpSpPr>
          <p:cNvPr id="318" name="Google Shape;318;p5"/>
          <p:cNvGrpSpPr/>
          <p:nvPr/>
        </p:nvGrpSpPr>
        <p:grpSpPr>
          <a:xfrm>
            <a:off x="3900698" y="3777176"/>
            <a:ext cx="7236253" cy="1940392"/>
            <a:chOff x="0" y="744649"/>
            <a:chExt cx="7236253" cy="1940392"/>
          </a:xfrm>
        </p:grpSpPr>
        <p:sp>
          <p:nvSpPr>
            <p:cNvPr id="319" name="Google Shape;319;p5"/>
            <p:cNvSpPr/>
            <p:nvPr/>
          </p:nvSpPr>
          <p:spPr>
            <a:xfrm>
              <a:off x="2331272" y="1731401"/>
              <a:ext cx="660903" cy="6011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42940" y="0"/>
                  </a:lnTo>
                  <a:lnTo>
                    <a:pt x="4294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84848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20" name="Google Shape;320;p5"/>
            <p:cNvSpPr/>
            <p:nvPr/>
          </p:nvSpPr>
          <p:spPr>
            <a:xfrm>
              <a:off x="2331272" y="1097120"/>
              <a:ext cx="660903" cy="6342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42940" y="120000"/>
                  </a:lnTo>
                  <a:lnTo>
                    <a:pt x="42940" y="0"/>
                  </a:lnTo>
                  <a:lnTo>
                    <a:pt x="120000" y="0"/>
                  </a:lnTo>
                </a:path>
              </a:pathLst>
            </a:custGeom>
            <a:noFill/>
            <a:ln w="25400" cap="flat" cmpd="sng">
              <a:solidFill>
                <a:srgbClr val="84848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21" name="Google Shape;321;p5"/>
            <p:cNvSpPr/>
            <p:nvPr/>
          </p:nvSpPr>
          <p:spPr>
            <a:xfrm>
              <a:off x="0" y="1176065"/>
              <a:ext cx="2331272" cy="1110671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 txBox="1"/>
            <p:nvPr/>
          </p:nvSpPr>
          <p:spPr>
            <a:xfrm>
              <a:off x="0" y="1176065"/>
              <a:ext cx="2331272" cy="11106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Amino acids</a:t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2992175" y="744649"/>
              <a:ext cx="4244078" cy="704941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 txBox="1"/>
            <p:nvPr/>
          </p:nvSpPr>
          <p:spPr>
            <a:xfrm>
              <a:off x="2992175" y="744649"/>
              <a:ext cx="4244078" cy="7049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Essential amino acids</a:t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2992175" y="1980100"/>
              <a:ext cx="4244078" cy="704941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 txBox="1"/>
            <p:nvPr/>
          </p:nvSpPr>
          <p:spPr>
            <a:xfrm>
              <a:off x="2992175" y="1980100"/>
              <a:ext cx="4244078" cy="7049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lang="en-US" sz="2800" b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Nonessential amino acids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 txBox="1">
            <a:spLocks noGrp="1"/>
          </p:cNvSpPr>
          <p:nvPr>
            <p:ph type="title"/>
          </p:nvPr>
        </p:nvSpPr>
        <p:spPr>
          <a:xfrm>
            <a:off x="5022048" y="87213"/>
            <a:ext cx="41174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/>
              <a:t>Amino Acids</a:t>
            </a:r>
            <a:endParaRPr/>
          </a:p>
        </p:txBody>
      </p:sp>
      <p:sp>
        <p:nvSpPr>
          <p:cNvPr id="332" name="Google Shape;332;p6"/>
          <p:cNvSpPr/>
          <p:nvPr/>
        </p:nvSpPr>
        <p:spPr>
          <a:xfrm>
            <a:off x="863419" y="1604798"/>
            <a:ext cx="4896544" cy="4158498"/>
          </a:xfrm>
          <a:prstGeom prst="roundRect">
            <a:avLst>
              <a:gd name="adj" fmla="val 8752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Histidine</a:t>
            </a:r>
            <a:endParaRPr/>
          </a:p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Isoleucine</a:t>
            </a:r>
            <a:endParaRPr/>
          </a:p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Leucine</a:t>
            </a:r>
            <a:endParaRPr/>
          </a:p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Lysine</a:t>
            </a:r>
            <a:endParaRPr/>
          </a:p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Methionine</a:t>
            </a:r>
            <a:endParaRPr/>
          </a:p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Phenylalanine</a:t>
            </a:r>
            <a:endParaRPr/>
          </a:p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Threonine</a:t>
            </a:r>
            <a:endParaRPr/>
          </a:p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Tryptophan</a:t>
            </a:r>
            <a:endParaRPr/>
          </a:p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Valine</a:t>
            </a:r>
            <a:endParaRPr/>
          </a:p>
        </p:txBody>
      </p:sp>
      <p:sp>
        <p:nvSpPr>
          <p:cNvPr id="333" name="Google Shape;333;p6"/>
          <p:cNvSpPr/>
          <p:nvPr/>
        </p:nvSpPr>
        <p:spPr>
          <a:xfrm>
            <a:off x="1391477" y="1220755"/>
            <a:ext cx="3840427" cy="768085"/>
          </a:xfrm>
          <a:prstGeom prst="roundRect">
            <a:avLst>
              <a:gd name="adj" fmla="val 34089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Essential amino acids</a:t>
            </a:r>
            <a:endParaRPr/>
          </a:p>
        </p:txBody>
      </p:sp>
      <p:sp>
        <p:nvSpPr>
          <p:cNvPr id="334" name="Google Shape;334;p6"/>
          <p:cNvSpPr/>
          <p:nvPr/>
        </p:nvSpPr>
        <p:spPr>
          <a:xfrm>
            <a:off x="6552720" y="1652403"/>
            <a:ext cx="4896544" cy="4600290"/>
          </a:xfrm>
          <a:prstGeom prst="roundRect">
            <a:avLst>
              <a:gd name="adj" fmla="val 8408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Alanine</a:t>
            </a:r>
            <a:endParaRPr/>
          </a:p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Arginine</a:t>
            </a:r>
            <a:endParaRPr/>
          </a:p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Asparagine</a:t>
            </a:r>
            <a:endParaRPr/>
          </a:p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Aspartic acid</a:t>
            </a:r>
            <a:endParaRPr/>
          </a:p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Cysteine</a:t>
            </a:r>
            <a:endParaRPr/>
          </a:p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Glutamic acid</a:t>
            </a:r>
            <a:endParaRPr/>
          </a:p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Glutamine</a:t>
            </a:r>
            <a:endParaRPr/>
          </a:p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Glycine</a:t>
            </a:r>
            <a:endParaRPr/>
          </a:p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Proline</a:t>
            </a:r>
            <a:endParaRPr/>
          </a:p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Serine</a:t>
            </a:r>
            <a:endParaRPr/>
          </a:p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Tyrosine</a:t>
            </a:r>
            <a:endParaRPr/>
          </a:p>
        </p:txBody>
      </p:sp>
      <p:sp>
        <p:nvSpPr>
          <p:cNvPr id="335" name="Google Shape;335;p6"/>
          <p:cNvSpPr/>
          <p:nvPr/>
        </p:nvSpPr>
        <p:spPr>
          <a:xfrm>
            <a:off x="7080779" y="1224044"/>
            <a:ext cx="3840427" cy="768085"/>
          </a:xfrm>
          <a:prstGeom prst="roundRect">
            <a:avLst>
              <a:gd name="adj" fmla="val 34089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Nonessential amino acids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7"/>
          <p:cNvGrpSpPr/>
          <p:nvPr/>
        </p:nvGrpSpPr>
        <p:grpSpPr>
          <a:xfrm>
            <a:off x="3425780" y="2015544"/>
            <a:ext cx="4592101" cy="2337516"/>
            <a:chOff x="323528" y="987574"/>
            <a:chExt cx="2736304" cy="3816424"/>
          </a:xfrm>
        </p:grpSpPr>
        <p:sp>
          <p:nvSpPr>
            <p:cNvPr id="342" name="Google Shape;342;p7"/>
            <p:cNvSpPr/>
            <p:nvPr/>
          </p:nvSpPr>
          <p:spPr>
            <a:xfrm>
              <a:off x="323528" y="987574"/>
              <a:ext cx="2736304" cy="576064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Essential amino acids</a:t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511660" y="1707654"/>
              <a:ext cx="360040" cy="79208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323528" y="2571751"/>
              <a:ext cx="2736304" cy="2232247"/>
            </a:xfrm>
            <a:prstGeom prst="rect">
              <a:avLst/>
            </a:prstGeom>
            <a:solidFill>
              <a:srgbClr val="F7CAAC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Char char="•"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Indispensable</a:t>
              </a:r>
              <a:endParaRPr/>
            </a:p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Char char="•"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Cannot be synthesized by the body</a:t>
              </a:r>
              <a:endParaRPr/>
            </a:p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Char char="•"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Required to be consumed in diet</a:t>
              </a:r>
              <a:endParaRPr/>
            </a:p>
          </p:txBody>
        </p:sp>
      </p:grpSp>
      <p:grpSp>
        <p:nvGrpSpPr>
          <p:cNvPr id="345" name="Google Shape;345;p7"/>
          <p:cNvGrpSpPr/>
          <p:nvPr/>
        </p:nvGrpSpPr>
        <p:grpSpPr>
          <a:xfrm>
            <a:off x="8268237" y="2015544"/>
            <a:ext cx="3689796" cy="2337517"/>
            <a:chOff x="323528" y="987574"/>
            <a:chExt cx="2736304" cy="3816424"/>
          </a:xfrm>
        </p:grpSpPr>
        <p:sp>
          <p:nvSpPr>
            <p:cNvPr id="346" name="Google Shape;346;p7"/>
            <p:cNvSpPr/>
            <p:nvPr/>
          </p:nvSpPr>
          <p:spPr>
            <a:xfrm>
              <a:off x="323528" y="987574"/>
              <a:ext cx="2736304" cy="576064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Nonessential amino acids</a:t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1511660" y="1707654"/>
              <a:ext cx="360040" cy="79208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323528" y="2571750"/>
              <a:ext cx="2736304" cy="2232248"/>
            </a:xfrm>
            <a:prstGeom prst="rect">
              <a:avLst/>
            </a:prstGeom>
            <a:solidFill>
              <a:srgbClr val="F7CAAC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Char char="•"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Dispensable</a:t>
              </a:r>
              <a:endParaRPr/>
            </a:p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Char char="•"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Can be formed in the body</a:t>
              </a:r>
              <a:endParaRPr/>
            </a:p>
            <a:p>
              <a:pPr marL="342900" marR="0" lvl="0" indent="-2032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7"/>
          <p:cNvSpPr/>
          <p:nvPr/>
        </p:nvSpPr>
        <p:spPr>
          <a:xfrm>
            <a:off x="3425780" y="4803819"/>
            <a:ext cx="8532253" cy="170067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Conditional amino acids: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non-essential amino acids that become conditionally essential until the metabolic pathways are developed to make those amino acids in adequate quantities (e.g. in times of illness, stress or early childhood).</a:t>
            </a:r>
            <a:endParaRPr/>
          </a:p>
        </p:txBody>
      </p:sp>
      <p:sp>
        <p:nvSpPr>
          <p:cNvPr id="350" name="Google Shape;350;p7"/>
          <p:cNvSpPr txBox="1"/>
          <p:nvPr/>
        </p:nvSpPr>
        <p:spPr>
          <a:xfrm>
            <a:off x="3354308" y="1205389"/>
            <a:ext cx="403816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Amino Acids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5" name="Google Shape;355;p8"/>
          <p:cNvCxnSpPr/>
          <p:nvPr/>
        </p:nvCxnSpPr>
        <p:spPr>
          <a:xfrm>
            <a:off x="7885156" y="1856793"/>
            <a:ext cx="412904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56" name="Google Shape;356;p8"/>
          <p:cNvSpPr/>
          <p:nvPr/>
        </p:nvSpPr>
        <p:spPr>
          <a:xfrm>
            <a:off x="4551423" y="1108949"/>
            <a:ext cx="57322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Functions of protein in the body 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8"/>
          <p:cNvSpPr/>
          <p:nvPr/>
        </p:nvSpPr>
        <p:spPr>
          <a:xfrm>
            <a:off x="7885159" y="2237364"/>
            <a:ext cx="4212610" cy="74693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Growth and repair material</a:t>
            </a:r>
            <a:endParaRPr/>
          </a:p>
        </p:txBody>
      </p:sp>
      <p:sp>
        <p:nvSpPr>
          <p:cNvPr id="358" name="Google Shape;358;p8"/>
          <p:cNvSpPr/>
          <p:nvPr/>
        </p:nvSpPr>
        <p:spPr>
          <a:xfrm>
            <a:off x="7766425" y="2944073"/>
            <a:ext cx="4289389" cy="361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4313" marR="0" lvl="0" indent="-274313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Noto Sans Symbols"/>
              <a:buChar char="⚫"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Proteins form the building blocks of muscles, blood, and skin.</a:t>
            </a:r>
            <a:endParaRPr/>
          </a:p>
          <a:p>
            <a:pPr marL="274313" marR="0" lvl="0" indent="-134613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Noto Sans Symbols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13" marR="0" lvl="0" indent="-274313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Noto Sans Symbols"/>
              <a:buChar char="⚫"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Important for teeth and bones, and provides material in scar tissue and blood clots, ligaments and tendons.</a:t>
            </a:r>
            <a:endParaRPr/>
          </a:p>
          <a:p>
            <a:pPr marL="274313" marR="0" lvl="0" indent="-134613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Noto Sans Symbols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13" marR="0" lvl="0" indent="-274313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Noto Sans Symbols"/>
              <a:buChar char="⚫"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Proteins are needed for replacing dead or damaged cells.</a:t>
            </a:r>
            <a:endParaRPr/>
          </a:p>
        </p:txBody>
      </p:sp>
      <p:pic>
        <p:nvPicPr>
          <p:cNvPr id="359" name="Google Shape;35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762" y="4340749"/>
            <a:ext cx="2802232" cy="199833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60" name="Google Shape;36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5761" y="1808380"/>
            <a:ext cx="2802232" cy="199833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5" name="Google Shape;365;p9"/>
          <p:cNvCxnSpPr/>
          <p:nvPr/>
        </p:nvCxnSpPr>
        <p:spPr>
          <a:xfrm>
            <a:off x="729117" y="1278659"/>
            <a:ext cx="5034162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66" name="Google Shape;366;p9"/>
          <p:cNvSpPr/>
          <p:nvPr/>
        </p:nvSpPr>
        <p:spPr>
          <a:xfrm>
            <a:off x="664104" y="449724"/>
            <a:ext cx="57322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Functions of protein in the body 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9"/>
          <p:cNvSpPr/>
          <p:nvPr/>
        </p:nvSpPr>
        <p:spPr>
          <a:xfrm>
            <a:off x="729117" y="1581958"/>
            <a:ext cx="5136040" cy="33568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Enzymes</a:t>
            </a:r>
            <a:endParaRPr/>
          </a:p>
        </p:txBody>
      </p:sp>
      <p:sp>
        <p:nvSpPr>
          <p:cNvPr id="368" name="Google Shape;368;p9"/>
          <p:cNvSpPr/>
          <p:nvPr/>
        </p:nvSpPr>
        <p:spPr>
          <a:xfrm>
            <a:off x="610383" y="1966695"/>
            <a:ext cx="5229650" cy="213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4313" marR="0" lvl="0" indent="-274313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Noto Sans Symbols"/>
              <a:buChar char="⚫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the regulation of biochemical reactions.</a:t>
            </a:r>
            <a:endParaRPr/>
          </a:p>
          <a:p>
            <a:pPr marL="274313" marR="0" lvl="0" indent="-274313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Noto Sans Symbols"/>
              <a:buChar char="⚫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Enzymes break down substances, and build substances (such as bone), and transform one substance into another (amino acids into glucose)</a:t>
            </a:r>
            <a:endParaRPr/>
          </a:p>
        </p:txBody>
      </p:sp>
      <p:pic>
        <p:nvPicPr>
          <p:cNvPr id="369" name="Google Shape;369;p9" descr="06_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19131" y="1581958"/>
            <a:ext cx="4364295" cy="152518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70" name="Google Shape;370;p9"/>
          <p:cNvSpPr/>
          <p:nvPr/>
        </p:nvSpPr>
        <p:spPr>
          <a:xfrm>
            <a:off x="729117" y="4366809"/>
            <a:ext cx="5136040" cy="33568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Hormones</a:t>
            </a:r>
            <a:endParaRPr/>
          </a:p>
        </p:txBody>
      </p:sp>
      <p:sp>
        <p:nvSpPr>
          <p:cNvPr id="371" name="Google Shape;371;p9"/>
          <p:cNvSpPr/>
          <p:nvPr/>
        </p:nvSpPr>
        <p:spPr>
          <a:xfrm>
            <a:off x="610383" y="4690060"/>
            <a:ext cx="5378293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4313" marR="0" lvl="0" indent="-274313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Noto Sans Symbols"/>
              <a:buChar char="⚫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Messenger molecules. </a:t>
            </a:r>
            <a:endParaRPr/>
          </a:p>
          <a:p>
            <a:pPr marL="274313" marR="0" lvl="0" indent="-274313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Noto Sans Symbols"/>
              <a:buChar char="⚫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hormones are proteins such as insulin, glucagon and the thyroid hormone.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13" marR="0" lvl="0" indent="-274313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Noto Sans Symbols"/>
              <a:buChar char="⚫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Transported in blood to target tissues.</a:t>
            </a:r>
            <a:endParaRPr/>
          </a:p>
        </p:txBody>
      </p:sp>
      <p:pic>
        <p:nvPicPr>
          <p:cNvPr id="372" name="Google Shape;372;p9" descr="06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9131" y="4182278"/>
            <a:ext cx="4364295" cy="152518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 and End Slide Master">
  <a:themeElements>
    <a:clrScheme name="allppt-Burge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s Slide Master">
  <a:themeElements>
    <a:clrScheme name="Custom 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C7DFF7"/>
      </a:accent1>
      <a:accent2>
        <a:srgbClr val="75B0ED"/>
      </a:accent2>
      <a:accent3>
        <a:srgbClr val="548DD4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ection Break Slide Master">
  <a:themeElements>
    <a:clrScheme name="allppt-Burge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Theme1">
  <a:themeElements>
    <a:clrScheme name="Theme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heme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em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1766</Words>
  <Application>Microsoft Office PowerPoint</Application>
  <PresentationFormat>Widescreen</PresentationFormat>
  <Paragraphs>292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Malgun Gothic</vt:lpstr>
      <vt:lpstr>Arial</vt:lpstr>
      <vt:lpstr>Calibri</vt:lpstr>
      <vt:lpstr>Noto Sans Symbols</vt:lpstr>
      <vt:lpstr>Times New Roman</vt:lpstr>
      <vt:lpstr>Theme1</vt:lpstr>
      <vt:lpstr>Cover and End Slide Master</vt:lpstr>
      <vt:lpstr>Contents Slide Master</vt:lpstr>
      <vt:lpstr>Section Break Slide Master</vt:lpstr>
      <vt:lpstr>1_Theme1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Amino Acids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Info for your interest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shayma saleh</dc:creator>
  <cp:lastModifiedBy>Hadia Mohammad Radwan</cp:lastModifiedBy>
  <cp:revision>2</cp:revision>
  <dcterms:created xsi:type="dcterms:W3CDTF">2018-04-24T17:14:44Z</dcterms:created>
  <dcterms:modified xsi:type="dcterms:W3CDTF">2023-01-16T12:25:46Z</dcterms:modified>
</cp:coreProperties>
</file>